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77" r:id="rId4"/>
    <p:sldMasterId id="2147483694" r:id="rId5"/>
  </p:sldMasterIdLst>
  <p:notesMasterIdLst>
    <p:notesMasterId r:id="rId34"/>
  </p:notesMasterIdLst>
  <p:sldIdLst>
    <p:sldId id="256" r:id="rId6"/>
    <p:sldId id="307" r:id="rId7"/>
    <p:sldId id="934" r:id="rId8"/>
    <p:sldId id="864" r:id="rId9"/>
    <p:sldId id="435" r:id="rId10"/>
    <p:sldId id="258" r:id="rId11"/>
    <p:sldId id="937" r:id="rId12"/>
    <p:sldId id="936" r:id="rId13"/>
    <p:sldId id="1359" r:id="rId14"/>
    <p:sldId id="935" r:id="rId15"/>
    <p:sldId id="259" r:id="rId16"/>
    <p:sldId id="1360" r:id="rId17"/>
    <p:sldId id="1363" r:id="rId18"/>
    <p:sldId id="1368" r:id="rId19"/>
    <p:sldId id="1369" r:id="rId20"/>
    <p:sldId id="1370" r:id="rId21"/>
    <p:sldId id="1371" r:id="rId22"/>
    <p:sldId id="1365" r:id="rId23"/>
    <p:sldId id="1364" r:id="rId24"/>
    <p:sldId id="938" r:id="rId25"/>
    <p:sldId id="1358" r:id="rId26"/>
    <p:sldId id="561" r:id="rId27"/>
    <p:sldId id="1367" r:id="rId28"/>
    <p:sldId id="1366" r:id="rId29"/>
    <p:sldId id="562" r:id="rId30"/>
    <p:sldId id="563" r:id="rId31"/>
    <p:sldId id="1357" r:id="rId32"/>
    <p:sldId id="933" r:id="rId3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rid Teufel" initials="IT" lastIdx="1" clrIdx="0">
    <p:extLst>
      <p:ext uri="{19B8F6BF-5375-455C-9EA6-DF929625EA0E}">
        <p15:presenceInfo xmlns:p15="http://schemas.microsoft.com/office/powerpoint/2012/main" userId="5822c92d5724920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8"/>
    <a:srgbClr val="FEE68C"/>
    <a:srgbClr val="FDDB5D"/>
    <a:srgbClr val="FFFF99"/>
    <a:srgbClr val="FFE4AF"/>
    <a:srgbClr val="9DC3E6"/>
    <a:srgbClr val="E8EEFC"/>
    <a:srgbClr val="B4B000"/>
    <a:srgbClr val="53CDB6"/>
    <a:srgbClr val="4AC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93831" autoAdjust="0"/>
  </p:normalViewPr>
  <p:slideViewPr>
    <p:cSldViewPr snapToGrid="0">
      <p:cViewPr varScale="1">
        <p:scale>
          <a:sx n="57" d="100"/>
          <a:sy n="57" d="100"/>
        </p:scale>
        <p:origin x="1084" y="36"/>
      </p:cViewPr>
      <p:guideLst/>
    </p:cSldViewPr>
  </p:slideViewPr>
  <p:outlineViewPr>
    <p:cViewPr>
      <p:scale>
        <a:sx n="33" d="100"/>
        <a:sy n="33" d="100"/>
      </p:scale>
      <p:origin x="0" y="-67"/>
    </p:cViewPr>
  </p:outlin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897BD-9D37-45C7-A25C-A6BFC6757440}" type="datetimeFigureOut">
              <a:rPr lang="de-AT" smtClean="0"/>
              <a:t>05.07.2021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E816A-BE89-44D9-8971-98716B1036F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44336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5DF90-0CB3-0444-BDF6-009B0EFE190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694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D6F46F-A9D2-40D5-B77D-0408DBED0B3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373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D6F46F-A9D2-40D5-B77D-0408DBED0B3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569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D6F46F-A9D2-40D5-B77D-0408DBED0B3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04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D6F46F-A9D2-40D5-B77D-0408DBED0B3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535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D6F46F-A9D2-40D5-B77D-0408DBED0B3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1149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D6F46F-A9D2-40D5-B77D-0408DBED0B3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482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D6F46F-A9D2-40D5-B77D-0408DBED0B3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34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D6F46F-A9D2-40D5-B77D-0408DBED0B3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402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D6F46F-A9D2-40D5-B77D-0408DBED0B3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919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D6F46F-A9D2-40D5-B77D-0408DBED0B3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52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D6F46F-A9D2-40D5-B77D-0408DBED0B3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121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D6F46F-A9D2-40D5-B77D-0408DBED0B3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417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D6F46F-A9D2-40D5-B77D-0408DBED0B3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134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D6F46F-A9D2-40D5-B77D-0408DBED0B3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250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14964A-52DD-4A84-84B6-68089C8F2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FD70402-A466-4C93-AC56-400AFD740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235633-01B0-43EC-AA34-8310D85DB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C11A-10B2-4B02-824E-82A846E01DBB}" type="datetimeFigureOut">
              <a:rPr lang="de-AT" smtClean="0"/>
              <a:t>05.07.2021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A81A17-5FB3-4F60-919B-CEA5B522D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0EBA10-CDB7-4CBF-A9B6-68FCB8540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ABF3-BFC6-4D87-8D0D-398D2C8250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93377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DD58D2-C23D-4280-877E-05B25ED25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3041EDA-0980-4015-B7DD-6141C0C933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1D3737-60C1-4FB1-904A-A342067EE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C11A-10B2-4B02-824E-82A846E01DBB}" type="datetimeFigureOut">
              <a:rPr lang="de-AT" smtClean="0"/>
              <a:t>05.07.2021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7ADF5F-32F0-47A1-B5C2-6AA457CFF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C31811-6315-4CFF-8CC3-A87F00872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ABF3-BFC6-4D87-8D0D-398D2C8250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25697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DAEF224-6B07-48AB-9BCA-8CCF20FE91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DA99AE4-C94B-4EB9-8A93-02CDDA121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91549F-B6A7-4F0B-B9E1-E20C60F89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C11A-10B2-4B02-824E-82A846E01DBB}" type="datetimeFigureOut">
              <a:rPr lang="de-AT" smtClean="0"/>
              <a:t>05.07.2021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0B4823-5718-4DAF-92A9-67507353B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80768A-4CE2-4ADB-A5F4-115E33257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ABF3-BFC6-4D87-8D0D-398D2C8250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3050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8CC816-E791-4503-8321-4DF724BB7F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3BEE8D0-F368-45DD-8020-5A2A1665A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B34068-62C2-4021-9FDC-8D3C447B2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2617-C2C4-4CDC-B495-65BE41C8457B}" type="datetimeFigureOut">
              <a:rPr lang="de-AT" smtClean="0"/>
              <a:t>05.07.2021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26337C-D341-47E9-92A9-A272650DF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1FF384-BB1C-4DC3-A1F5-F34929F55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2CB4-CCEE-4624-884C-9D16A8F684E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53807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31A518-AA62-4C92-9514-B62547B08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40FC72-E0C0-417B-B487-1C9C4AE38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9FA4EE-0E31-4E30-BFC0-A23CD63B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2617-C2C4-4CDC-B495-65BE41C8457B}" type="datetimeFigureOut">
              <a:rPr lang="de-AT" smtClean="0"/>
              <a:t>05.07.2021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5237AC-1913-4A0E-AAA4-4DBFE8225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6D6582-1995-4C6A-B55D-7C0EE069B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2CB4-CCEE-4624-884C-9D16A8F684E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66018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BF2F97-6119-4D4E-8CCD-34EAA03F9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B119B54-3243-42A2-B43F-542EDD467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2D11F2-65E9-460C-948F-78B1B7448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2617-C2C4-4CDC-B495-65BE41C8457B}" type="datetimeFigureOut">
              <a:rPr lang="de-AT" smtClean="0"/>
              <a:t>05.07.2021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A9E967-1BCC-4EB5-BE13-B64344099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7DD42B-530D-4A16-8C39-BA8269532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2CB4-CCEE-4624-884C-9D16A8F684E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50300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4C8725-DE7C-4166-A823-2A49593C0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5AB3DB-6A31-4F88-966B-E5BFB13EFF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617C37A-454D-4616-8F75-1D2294426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52EDC71-FF23-4F93-8E6E-D22D6A9B1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2617-C2C4-4CDC-B495-65BE41C8457B}" type="datetimeFigureOut">
              <a:rPr lang="de-AT" smtClean="0"/>
              <a:t>05.07.2021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F1C90B4-BB06-41A0-AD2B-499938249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BC07562-9B21-4E34-B8B4-7C4D12B30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2CB4-CCEE-4624-884C-9D16A8F684E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97624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65BD88-98A1-4B46-B601-B0CDF3C7E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B0EB64F-329E-410F-B7D8-F331A81C1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63AD75B-4FE1-44DF-96EF-7075D75C7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241BB25-F4BE-4D3C-97E3-9E4D6302C2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6185844-CDAA-4B79-9D3E-BFA1F4064E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D121A19-4B1A-490E-8B98-A6E81EA1F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2617-C2C4-4CDC-B495-65BE41C8457B}" type="datetimeFigureOut">
              <a:rPr lang="de-AT" smtClean="0"/>
              <a:t>05.07.2021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78A5433-1DBF-468D-B05D-A34B059AD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6A8E5AC-A6C7-4516-BA06-9D2AFB4F7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2CB4-CCEE-4624-884C-9D16A8F684E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60553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3A600F-097B-45B3-B25E-F5347A80A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574372E-64CF-44D4-90DF-BE6370C2D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2617-C2C4-4CDC-B495-65BE41C8457B}" type="datetimeFigureOut">
              <a:rPr lang="de-AT" smtClean="0"/>
              <a:t>05.07.2021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7D07AD8-FFCA-443E-AA8E-06C51E47C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2DCBC49-4397-4A9E-A59A-BF7BEE69D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2CB4-CCEE-4624-884C-9D16A8F684E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86972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9AAC923-E3BE-4F4B-90CB-5267CC640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2617-C2C4-4CDC-B495-65BE41C8457B}" type="datetimeFigureOut">
              <a:rPr lang="de-AT" smtClean="0"/>
              <a:t>05.07.2021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9DBF689-C25F-4D67-9F2D-DA89069E1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8683656-51BF-444D-9C53-CD57ECE0B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2CB4-CCEE-4624-884C-9D16A8F684E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96149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CD0BBE-7003-4770-94FE-186E4808D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3FD666-7555-4D91-9955-7C54DD9F3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C4C110-3802-43A7-9A3F-54824F23B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6EFD4FE-B69A-4CB7-8631-4CE3E15D0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2617-C2C4-4CDC-B495-65BE41C8457B}" type="datetimeFigureOut">
              <a:rPr lang="de-AT" smtClean="0"/>
              <a:t>05.07.2021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58BF8D8-2DE0-4837-854C-FC1253C6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0397C48-B932-4706-9C1C-7B27B09C3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2CB4-CCEE-4624-884C-9D16A8F684E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786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838B2C-8717-4E44-B123-96EDC4A5B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1445DD-FA22-437A-AD0A-7806BE111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54AE0B-FCF2-40C9-B405-DA9CA316F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C11A-10B2-4B02-824E-82A846E01DBB}" type="datetimeFigureOut">
              <a:rPr lang="de-AT" smtClean="0"/>
              <a:t>05.07.2021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E29C52-EF18-47F7-AB36-D953EC508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DE196C-A509-4116-B916-E38FD1BFB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ABF3-BFC6-4D87-8D0D-398D2C8250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815025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B6D0C-82D8-4E9F-998A-50620E2FE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7C0D446-AA37-4585-9AA5-F66D5AE224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3AA0FC6-6B26-4509-B6BF-B0D39E519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2C7BAC4-D505-43B7-A754-6A688E1A0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2617-C2C4-4CDC-B495-65BE41C8457B}" type="datetimeFigureOut">
              <a:rPr lang="de-AT" smtClean="0"/>
              <a:t>05.07.2021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896396B-2ED2-462D-BA81-9F5A84C94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A3C1B56-E767-40C1-B1DD-D11C9B1C9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2CB4-CCEE-4624-884C-9D16A8F684E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1686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E460E6-9C40-4639-B910-0418FBAB9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D60C5A1-7C17-47E5-809E-F3EA77647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8346FB-B4FC-41E4-A450-66C13221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2617-C2C4-4CDC-B495-65BE41C8457B}" type="datetimeFigureOut">
              <a:rPr lang="de-AT" smtClean="0"/>
              <a:t>05.07.2021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3894BB-C5C4-40CA-946A-66EB474B7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D1FC62-3603-41D3-9024-D4313A6B0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2CB4-CCEE-4624-884C-9D16A8F684E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0132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31E4C37-3E1F-4836-A4E2-0CA935780D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233D90B-1EAC-4E0F-A225-3B4ABC7A5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A37260-8F4C-4585-941D-EE53A7F98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2617-C2C4-4CDC-B495-65BE41C8457B}" type="datetimeFigureOut">
              <a:rPr lang="de-AT" smtClean="0"/>
              <a:t>05.07.2021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289AE1-555E-4D0E-B679-61886379C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E533A8-DD0E-4B94-BE1B-6EFADD13C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2CB4-CCEE-4624-884C-9D16A8F684E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382927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65451" y="1616075"/>
            <a:ext cx="8839199" cy="4732338"/>
          </a:xfrm>
          <a:prstGeom prst="rect">
            <a:avLst/>
          </a:prstGeom>
          <a:solidFill>
            <a:srgbClr val="B9BDC7">
              <a:alpha val="22000"/>
            </a:srgbClr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latin typeface="Arial" pitchFamily="34" charset="0"/>
              <a:cs typeface="+mn-cs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117539" y="2676526"/>
            <a:ext cx="8669867" cy="24098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600" b="1">
                <a:solidFill>
                  <a:srgbClr val="717C93"/>
                </a:solidFill>
              </a:defRPr>
            </a:lvl1pPr>
          </a:lstStyle>
          <a:p>
            <a:endParaRPr lang="de-DE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4087091" y="6348414"/>
            <a:ext cx="7717560" cy="623887"/>
          </a:xfrm>
          <a:prstGeom prst="rect">
            <a:avLst/>
          </a:prstGeom>
          <a:solidFill>
            <a:srgbClr val="717F8F">
              <a:alpha val="60000"/>
            </a:srgbClr>
          </a:solidFill>
        </p:spPr>
        <p:txBody>
          <a:bodyPr/>
          <a:lstStyle>
            <a:lvl1pPr>
              <a:defRPr smtClean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      </a:t>
            </a:r>
            <a:endParaRPr lang="de-DE" sz="2000">
              <a:solidFill>
                <a:srgbClr val="4D4D4D"/>
              </a:solidFill>
              <a:sym typeface="Wingdings 2" pitchFamily="18" charset="2"/>
            </a:endParaRP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609" y="311150"/>
            <a:ext cx="2968083" cy="107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63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-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1384300"/>
            <a:ext cx="237067" cy="4965700"/>
          </a:xfrm>
          <a:prstGeom prst="rect">
            <a:avLst/>
          </a:prstGeom>
          <a:solidFill>
            <a:srgbClr val="9DC41A"/>
          </a:solidFill>
          <a:ln w="317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 sz="1800">
              <a:latin typeface="Arial" pitchFamily="34" charset="0"/>
              <a:cs typeface="+mn-cs"/>
            </a:endParaRPr>
          </a:p>
        </p:txBody>
      </p:sp>
      <p:sp>
        <p:nvSpPr>
          <p:cNvPr id="5" name="Line 15"/>
          <p:cNvSpPr>
            <a:spLocks noChangeShapeType="1"/>
          </p:cNvSpPr>
          <p:nvPr/>
        </p:nvSpPr>
        <p:spPr bwMode="auto">
          <a:xfrm>
            <a:off x="1303867" y="6561138"/>
            <a:ext cx="10498667" cy="0"/>
          </a:xfrm>
          <a:prstGeom prst="line">
            <a:avLst/>
          </a:prstGeom>
          <a:noFill/>
          <a:ln w="9525">
            <a:solidFill>
              <a:srgbClr val="58B947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AT" sz="1800">
              <a:cs typeface="+mn-cs"/>
            </a:endParaRPr>
          </a:p>
        </p:txBody>
      </p:sp>
      <p:sp>
        <p:nvSpPr>
          <p:cNvPr id="7" name="Line 12"/>
          <p:cNvSpPr>
            <a:spLocks noChangeShapeType="1"/>
          </p:cNvSpPr>
          <p:nvPr userDrawn="1"/>
        </p:nvSpPr>
        <p:spPr bwMode="auto">
          <a:xfrm flipH="1">
            <a:off x="237067" y="899172"/>
            <a:ext cx="9628717" cy="0"/>
          </a:xfrm>
          <a:prstGeom prst="line">
            <a:avLst/>
          </a:prstGeom>
          <a:noFill/>
          <a:ln w="9525">
            <a:solidFill>
              <a:srgbClr val="9DC41A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18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03869" y="1273175"/>
            <a:ext cx="8769328" cy="5075238"/>
          </a:xfrm>
        </p:spPr>
        <p:txBody>
          <a:bodyPr/>
          <a:lstStyle>
            <a:lvl1pPr marL="266700" indent="-266700">
              <a:buClr>
                <a:srgbClr val="9DC41A"/>
              </a:buClr>
              <a:buFont typeface="Wingdings" pitchFamily="2" charset="2"/>
              <a:buChar char="§"/>
              <a:defRPr b="0"/>
            </a:lvl1pPr>
            <a:lvl2pPr marL="541338" indent="-274638">
              <a:buClr>
                <a:srgbClr val="717F8F"/>
              </a:buClr>
              <a:buSzPct val="80000"/>
              <a:buFont typeface="Wingdings" pitchFamily="2" charset="2"/>
              <a:buChar char="§"/>
              <a:defRPr sz="2000"/>
            </a:lvl2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665" y="269588"/>
            <a:ext cx="1174651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199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-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5"/>
          <p:cNvSpPr>
            <a:spLocks noChangeShapeType="1"/>
          </p:cNvSpPr>
          <p:nvPr/>
        </p:nvSpPr>
        <p:spPr bwMode="auto">
          <a:xfrm>
            <a:off x="1303867" y="6561138"/>
            <a:ext cx="10498667" cy="0"/>
          </a:xfrm>
          <a:prstGeom prst="line">
            <a:avLst/>
          </a:prstGeom>
          <a:noFill/>
          <a:ln w="9525">
            <a:solidFill>
              <a:srgbClr val="58B947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AT" sz="1800">
              <a:cs typeface="+mn-cs"/>
            </a:endParaRPr>
          </a:p>
        </p:txBody>
      </p:sp>
      <p:sp>
        <p:nvSpPr>
          <p:cNvPr id="7" name="Line 12"/>
          <p:cNvSpPr>
            <a:spLocks noChangeShapeType="1"/>
          </p:cNvSpPr>
          <p:nvPr userDrawn="1"/>
        </p:nvSpPr>
        <p:spPr bwMode="auto">
          <a:xfrm flipH="1">
            <a:off x="237067" y="899172"/>
            <a:ext cx="9628717" cy="0"/>
          </a:xfrm>
          <a:prstGeom prst="line">
            <a:avLst/>
          </a:prstGeom>
          <a:noFill/>
          <a:ln w="9525">
            <a:solidFill>
              <a:srgbClr val="9DC41A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180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303869" y="1273175"/>
            <a:ext cx="8769328" cy="5075238"/>
          </a:xfrm>
        </p:spPr>
        <p:txBody>
          <a:bodyPr/>
          <a:lstStyle>
            <a:lvl1pPr marL="0" indent="0">
              <a:buFont typeface="Wingdings" pitchFamily="2" charset="2"/>
              <a:buNone/>
              <a:defRPr b="0" baseline="0"/>
            </a:lvl1pPr>
            <a:lvl2pPr marL="541338" indent="-274638">
              <a:buClr>
                <a:srgbClr val="717F8F"/>
              </a:buClr>
              <a:buSzPct val="80000"/>
              <a:buFont typeface="Wingdings" pitchFamily="2" charset="2"/>
              <a:buChar char="§"/>
              <a:defRPr sz="2000"/>
            </a:lvl2pPr>
          </a:lstStyle>
          <a:p>
            <a:pPr lvl="0"/>
            <a:r>
              <a:rPr lang="de-DE"/>
              <a:t>Textmasterformate durch Klicken bearbeiten – ohne Aufzählungspunkte - Fließtex</a:t>
            </a: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1384300"/>
            <a:ext cx="237067" cy="4965700"/>
          </a:xfrm>
          <a:prstGeom prst="rect">
            <a:avLst/>
          </a:prstGeom>
          <a:solidFill>
            <a:srgbClr val="9DC41A"/>
          </a:solidFill>
          <a:ln w="317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 sz="1800">
              <a:latin typeface="Arial" pitchFamily="34" charset="0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665" y="269588"/>
            <a:ext cx="1174651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8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BBA3-6D29-4240-A081-200BC61ECF86}" type="datetimeFigureOut">
              <a:rPr lang="de-AT" smtClean="0"/>
              <a:pPr/>
              <a:t>05.07.2021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E265-A4ED-4DD2-AD97-AF99019ACB9F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54419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BBA3-6D29-4240-A081-200BC61ECF86}" type="datetimeFigureOut">
              <a:rPr lang="de-AT" smtClean="0"/>
              <a:pPr/>
              <a:t>05.07.2021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E265-A4ED-4DD2-AD97-AF99019ACB9F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14956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BBA3-6D29-4240-A081-200BC61ECF86}" type="datetimeFigureOut">
              <a:rPr lang="de-AT" smtClean="0"/>
              <a:pPr/>
              <a:t>05.07.2021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E265-A4ED-4DD2-AD97-AF99019ACB9F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875191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BBA3-6D29-4240-A081-200BC61ECF86}" type="datetimeFigureOut">
              <a:rPr lang="de-AT" smtClean="0"/>
              <a:pPr/>
              <a:t>05.07.2021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E265-A4ED-4DD2-AD97-AF99019ACB9F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8979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61477-202D-48A1-92A1-1B6FA9CF3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10264C7-6978-4D25-9E8F-D26521934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FAADB4-9ECC-4725-9F5B-4BB62AA93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C11A-10B2-4B02-824E-82A846E01DBB}" type="datetimeFigureOut">
              <a:rPr lang="de-AT" smtClean="0"/>
              <a:t>05.07.2021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CC70C9-FFEB-42E0-9670-B0E68081B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3C740B-EF10-4979-A8EC-B4ABA0CAC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ABF3-BFC6-4D87-8D0D-398D2C8250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73947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BBA3-6D29-4240-A081-200BC61ECF86}" type="datetimeFigureOut">
              <a:rPr lang="de-AT" smtClean="0"/>
              <a:pPr/>
              <a:t>05.07.2021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E265-A4ED-4DD2-AD97-AF99019ACB9F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860135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BBA3-6D29-4240-A081-200BC61ECF86}" type="datetimeFigureOut">
              <a:rPr lang="de-AT" smtClean="0"/>
              <a:pPr/>
              <a:t>05.07.2021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E265-A4ED-4DD2-AD97-AF99019ACB9F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95339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BBA3-6D29-4240-A081-200BC61ECF86}" type="datetimeFigureOut">
              <a:rPr lang="de-AT" smtClean="0"/>
              <a:pPr/>
              <a:t>05.07.2021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E265-A4ED-4DD2-AD97-AF99019ACB9F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81031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BBA3-6D29-4240-A081-200BC61ECF86}" type="datetimeFigureOut">
              <a:rPr lang="de-AT" smtClean="0"/>
              <a:pPr/>
              <a:t>05.07.2021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E265-A4ED-4DD2-AD97-AF99019ACB9F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36875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BBA3-6D29-4240-A081-200BC61ECF86}" type="datetimeFigureOut">
              <a:rPr lang="de-AT" smtClean="0"/>
              <a:pPr/>
              <a:t>05.07.2021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E265-A4ED-4DD2-AD97-AF99019ACB9F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867429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BBA3-6D29-4240-A081-200BC61ECF86}" type="datetimeFigureOut">
              <a:rPr lang="de-AT" smtClean="0"/>
              <a:pPr/>
              <a:t>05.07.2021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E265-A4ED-4DD2-AD97-AF99019ACB9F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30983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BBA3-6D29-4240-A081-200BC61ECF86}" type="datetimeFigureOut">
              <a:rPr lang="de-AT" smtClean="0"/>
              <a:pPr/>
              <a:t>05.07.2021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E265-A4ED-4DD2-AD97-AF99019ACB9F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71571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607497" y="865731"/>
            <a:ext cx="11955940" cy="6470405"/>
            <a:chOff x="455622" y="865730"/>
            <a:chExt cx="8966955" cy="6470405"/>
          </a:xfrm>
        </p:grpSpPr>
        <p:sp>
          <p:nvSpPr>
            <p:cNvPr id="10" name="Rectângulo 24"/>
            <p:cNvSpPr/>
            <p:nvPr userDrawn="1"/>
          </p:nvSpPr>
          <p:spPr>
            <a:xfrm rot="21355069">
              <a:off x="5087990" y="5577528"/>
              <a:ext cx="4334587" cy="1758607"/>
            </a:xfrm>
            <a:prstGeom prst="rect">
              <a:avLst/>
            </a:prstGeom>
            <a:solidFill>
              <a:schemeClr val="bg1"/>
            </a:solidFill>
            <a:ln w="63500"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sp>
          <p:nvSpPr>
            <p:cNvPr id="11" name="Rectângulo 24"/>
            <p:cNvSpPr/>
            <p:nvPr userDrawn="1"/>
          </p:nvSpPr>
          <p:spPr>
            <a:xfrm rot="21355069">
              <a:off x="455622" y="865730"/>
              <a:ext cx="8419104" cy="3108793"/>
            </a:xfrm>
            <a:prstGeom prst="rect">
              <a:avLst/>
            </a:prstGeom>
            <a:solidFill>
              <a:schemeClr val="bg1"/>
            </a:solidFill>
            <a:ln w="63500"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8263" y="1184298"/>
              <a:ext cx="5793825" cy="2318021"/>
            </a:xfrm>
            <a:prstGeom prst="rect">
              <a:avLst/>
            </a:prstGeom>
          </p:spPr>
        </p:pic>
        <p:pic>
          <p:nvPicPr>
            <p:cNvPr id="13" name="Picture 2" descr="http://eacea.ec.europa.eu/img/logos/erasmus_plus/eu_flag_co_funded_pos_%5brgb%5d_right.jp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6569" y="5788152"/>
              <a:ext cx="3777431" cy="107899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45568510"/>
      </p:ext>
    </p:extLst>
  </p:cSld>
  <p:clrMapOvr>
    <a:masterClrMapping/>
  </p:clrMapOvr>
  <p:transition spd="med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Image (Edit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817F-E2D8-46FA-AE2F-9555133E64F3}" type="datetimeFigureOut">
              <a:rPr lang="pt-PT" smtClean="0"/>
              <a:pPr/>
              <a:t>05/07/2021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D147-B25F-4239-815C-D0792C3A5B6A}" type="slidenum">
              <a:rPr lang="pt-PT" smtClean="0"/>
              <a:pPr/>
              <a:t>‹Nr.›</a:t>
            </a:fld>
            <a:endParaRPr lang="pt-PT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1"/>
            <a:ext cx="12192000" cy="6748271"/>
            <a:chOff x="0" y="0"/>
            <a:chExt cx="9144000" cy="6748271"/>
          </a:xfrm>
        </p:grpSpPr>
        <p:sp>
          <p:nvSpPr>
            <p:cNvPr id="7" name="Rectângulo 9"/>
            <p:cNvSpPr/>
            <p:nvPr userDrawn="1"/>
          </p:nvSpPr>
          <p:spPr>
            <a:xfrm>
              <a:off x="251520" y="1306606"/>
              <a:ext cx="8640960" cy="544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perspectiveBelow" fov="1500000">
                <a:rot lat="6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sp>
          <p:nvSpPr>
            <p:cNvPr id="8" name="Rectângulo 7"/>
            <p:cNvSpPr/>
            <p:nvPr userDrawn="1"/>
          </p:nvSpPr>
          <p:spPr>
            <a:xfrm>
              <a:off x="0" y="0"/>
              <a:ext cx="9144000" cy="1360170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9" name="Imagem 8" descr="title_shadow_50.png"/>
            <p:cNvPicPr>
              <a:picLocks noChangeAspect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0800000">
              <a:off x="308610" y="880110"/>
              <a:ext cx="8549640" cy="17834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0841" y="7015"/>
              <a:ext cx="2414016" cy="9658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6133715"/>
      </p:ext>
    </p:extLst>
  </p:cSld>
  <p:clrMapOvr>
    <a:masterClrMapping/>
  </p:clrMapOvr>
  <p:transition spd="med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5527304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477B59-6220-42FE-AE8D-F0DA3AC97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42CBD3-26D5-4828-970C-8CC797E7B7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6A31057-3B7C-47C4-BDF4-B3E1FA922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D7BBFE9-5E5F-4704-BC48-064A10668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C11A-10B2-4B02-824E-82A846E01DBB}" type="datetimeFigureOut">
              <a:rPr lang="de-AT" smtClean="0"/>
              <a:t>05.07.2021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C71B279-10AD-4F4D-8AB1-0397EFCE4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3FCEBD1-319C-41DF-BAD3-F93C6236E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ABF3-BFC6-4D87-8D0D-398D2C8250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724611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92150"/>
            <a:ext cx="10972800" cy="725488"/>
          </a:xfrm>
          <a:prstGeom prst="rect">
            <a:avLst/>
          </a:prstGeom>
        </p:spPr>
        <p:txBody>
          <a:bodyPr/>
          <a:lstStyle/>
          <a:p>
            <a:r>
              <a:rPr lang="de-AT"/>
              <a:t>Click to edit Master title style</a:t>
            </a:r>
            <a:endParaRPr lang="de-D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>
              <a:sym typeface="Helvetica Neue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223501" y="260351"/>
            <a:ext cx="1536700" cy="504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E7B72-B04A-904B-B7FC-DDFB2F6C8D79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73416926"/>
      </p:ext>
    </p:extLst>
  </p:cSld>
  <p:clrMapOvr>
    <a:masterClrMapping/>
  </p:clrMapOvr>
  <p:transition spd="slow"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0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791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D0E8-62E9-6E44-A3F8-B4DC825AC35C}" type="datetimeFigureOut">
              <a:rPr lang="de-DE" smtClean="0"/>
              <a:t>05.07.2021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6FC2-1B1D-FF41-BC94-6CDAE68FCB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73833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D0E8-62E9-6E44-A3F8-B4DC825AC35C}" type="datetimeFigureOut">
              <a:rPr lang="de-DE" smtClean="0"/>
              <a:t>05.07.2021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6FC2-1B1D-FF41-BC94-6CDAE68FCB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7388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D0E8-62E9-6E44-A3F8-B4DC825AC35C}" type="datetimeFigureOut">
              <a:rPr lang="de-DE" smtClean="0"/>
              <a:t>05.07.2021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6FC2-1B1D-FF41-BC94-6CDAE68FCB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84731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D0E8-62E9-6E44-A3F8-B4DC825AC35C}" type="datetimeFigureOut">
              <a:rPr lang="de-DE" smtClean="0"/>
              <a:t>05.07.2021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6FC2-1B1D-FF41-BC94-6CDAE68FCB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90676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D0E8-62E9-6E44-A3F8-B4DC825AC35C}" type="datetimeFigureOut">
              <a:rPr lang="de-DE" smtClean="0"/>
              <a:t>05.07.2021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6FC2-1B1D-FF41-BC94-6CDAE68FCB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86053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D0E8-62E9-6E44-A3F8-B4DC825AC35C}" type="datetimeFigureOut">
              <a:rPr lang="de-DE" smtClean="0"/>
              <a:t>05.07.2021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6FC2-1B1D-FF41-BC94-6CDAE68FCB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54501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D0E8-62E9-6E44-A3F8-B4DC825AC35C}" type="datetimeFigureOut">
              <a:rPr lang="de-DE" smtClean="0"/>
              <a:t>05.07.2021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6FC2-1B1D-FF41-BC94-6CDAE68FCB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50146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D0E8-62E9-6E44-A3F8-B4DC825AC35C}" type="datetimeFigureOut">
              <a:rPr lang="de-DE" smtClean="0"/>
              <a:t>05.07.2021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6FC2-1B1D-FF41-BC94-6CDAE68FCB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7434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C8EAB-79A2-41AF-820D-0189D90ED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CF5226C-B597-48E5-A989-837B83E6F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EB7F4EB-75DF-4B58-B039-EA652A28F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F561F9B-4C4E-480C-8579-6A2DBF6DE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8621FB8-4DBB-4D2F-9354-36D008BD6D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58494DC-3482-4EA4-B5CA-33B81F338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C11A-10B2-4B02-824E-82A846E01DBB}" type="datetimeFigureOut">
              <a:rPr lang="de-AT" smtClean="0"/>
              <a:t>05.07.2021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7F43C94-7CD8-4DAC-888F-BACCBB95B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5647F15-1502-4FD0-8A14-9DCB9D22A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ABF3-BFC6-4D87-8D0D-398D2C8250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1791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D0E8-62E9-6E44-A3F8-B4DC825AC35C}" type="datetimeFigureOut">
              <a:rPr lang="de-DE" smtClean="0"/>
              <a:t>05.07.2021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6FC2-1B1D-FF41-BC94-6CDAE68FCB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04376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D0E8-62E9-6E44-A3F8-B4DC825AC35C}" type="datetimeFigureOut">
              <a:rPr lang="de-DE" smtClean="0"/>
              <a:t>05.07.2021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6FC2-1B1D-FF41-BC94-6CDAE68FCB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37124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D0E8-62E9-6E44-A3F8-B4DC825AC35C}" type="datetimeFigureOut">
              <a:rPr lang="de-DE" smtClean="0"/>
              <a:t>05.07.2021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6FC2-1B1D-FF41-BC94-6CDAE68FCB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27075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2" y="4553527"/>
            <a:ext cx="133350" cy="230447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 userDrawn="1"/>
        </p:nvSpPr>
        <p:spPr>
          <a:xfrm>
            <a:off x="0" y="2321795"/>
            <a:ext cx="133352" cy="2231732"/>
          </a:xfrm>
          <a:prstGeom prst="rect">
            <a:avLst/>
          </a:prstGeom>
          <a:solidFill>
            <a:srgbClr val="E42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 userDrawn="1"/>
        </p:nvSpPr>
        <p:spPr>
          <a:xfrm>
            <a:off x="1543" y="-101600"/>
            <a:ext cx="131809" cy="2423395"/>
          </a:xfrm>
          <a:prstGeom prst="rect">
            <a:avLst/>
          </a:prstGeom>
          <a:solidFill>
            <a:srgbClr val="4FA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5101397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E0FC95-E7DB-473E-B86C-15B03703D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4B8EB14-76D6-45F0-A57D-7493F63D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C11A-10B2-4B02-824E-82A846E01DBB}" type="datetimeFigureOut">
              <a:rPr lang="de-AT" smtClean="0"/>
              <a:t>05.07.2021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ED79F30-E192-48C4-B2D7-0B005E228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A31E95F-AC92-47A2-9739-28194E5D8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ABF3-BFC6-4D87-8D0D-398D2C8250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8289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7E62FEC-D339-4531-A62C-9F1CA4D94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C11A-10B2-4B02-824E-82A846E01DBB}" type="datetimeFigureOut">
              <a:rPr lang="de-AT" smtClean="0"/>
              <a:t>05.07.2021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48E8AE0-04E0-4B0C-A740-9FC0F240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66C721E-E930-4343-840A-335A2A67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ABF3-BFC6-4D87-8D0D-398D2C8250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5890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2ECC5B-2C40-4C9B-84A0-C05D57476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919170-6024-430C-802F-F0F06E46D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0F3BA9A-A5FE-4BC2-B35C-860173CE7E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1A976F8-9682-4899-8F75-CDA892FB4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C11A-10B2-4B02-824E-82A846E01DBB}" type="datetimeFigureOut">
              <a:rPr lang="de-AT" smtClean="0"/>
              <a:t>05.07.2021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712B182-3DF4-483D-8F91-42D1D0725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B5173D9-9CA0-4F8F-9970-4E8C9264F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ABF3-BFC6-4D87-8D0D-398D2C8250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54955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727994-2E31-4AB6-B1B9-A36C2C95A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58ACEE5-9CE0-42E8-BA0D-A7C666DA89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23FC0EA-A41E-46A7-A338-EA0843868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9E0F16E-AECB-48CF-879A-194ED7C66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C11A-10B2-4B02-824E-82A846E01DBB}" type="datetimeFigureOut">
              <a:rPr lang="de-AT" smtClean="0"/>
              <a:t>05.07.2021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9281398-3D10-4978-B03B-4F37A5336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E263302-635E-4616-8845-3442BC0E2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ABF3-BFC6-4D87-8D0D-398D2C8250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6567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63DEB47-F41B-495A-8E9F-51FCFD8F5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ABB6F00-D3CC-457D-BDCC-A14D3C673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01CBA8-6F90-46AE-95F5-5F8C18672E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2C11A-10B2-4B02-824E-82A846E01DBB}" type="datetimeFigureOut">
              <a:rPr lang="de-AT" smtClean="0"/>
              <a:t>05.07.2021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C0ED12-C140-4CA3-9BC5-DF986517E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80E367-4AEC-4775-A794-EDF61420C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8ABF3-BFC6-4D87-8D0D-398D2C8250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066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F6512CE-09D8-4F0E-AF37-5A6BAD50E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C2B863C-A01F-46E4-A0A2-24105A9B7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036709-E765-466F-BCD1-99C7F26EA2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D2617-C2C4-4CDC-B495-65BE41C8457B}" type="datetimeFigureOut">
              <a:rPr lang="de-AT" smtClean="0"/>
              <a:t>05.07.2021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D58D0D-0540-4A17-8782-3A2F1D834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818F8C-8975-4E04-9790-BC109AD5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32CB4-CCEE-4624-884C-9D16A8F684E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3964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268413"/>
            <a:ext cx="8754533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73402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9pPr>
    </p:titleStyle>
    <p:bodyStyle>
      <a:lvl1pPr marL="271463" indent="-271463" algn="l" rtl="0" fontAlgn="base">
        <a:spcBef>
          <a:spcPct val="20000"/>
        </a:spcBef>
        <a:spcAft>
          <a:spcPct val="0"/>
        </a:spcAft>
        <a:buClr>
          <a:srgbClr val="58B947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8288" algn="l" rtl="0" fontAlgn="base">
        <a:spcBef>
          <a:spcPct val="20000"/>
        </a:spcBef>
        <a:spcAft>
          <a:spcPct val="0"/>
        </a:spcAft>
        <a:buClr>
          <a:srgbClr val="717F8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233488" indent="-228600" algn="l" rtl="0" fontAlgn="base">
        <a:spcBef>
          <a:spcPct val="20000"/>
        </a:spcBef>
        <a:spcAft>
          <a:spcPct val="0"/>
        </a:spcAft>
        <a:buClr>
          <a:srgbClr val="58B947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4147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BBA3-6D29-4240-A081-200BC61ECF86}" type="datetimeFigureOut">
              <a:rPr lang="de-AT" smtClean="0"/>
              <a:pPr/>
              <a:t>05.07.2021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AE265-A4ED-4DD2-AD97-AF99019ACB9F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4891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AD0E8-62E9-6E44-A3F8-B4DC825AC35C}" type="datetimeFigureOut">
              <a:rPr lang="de-DE" smtClean="0"/>
              <a:t>05.07.2021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86FC2-1B1D-FF41-BC94-6CDAE68FCB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951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jpeg"/><Relationship Id="rId5" Type="http://schemas.openxmlformats.org/officeDocument/2006/relationships/image" Target="../media/image16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jpeg"/><Relationship Id="rId5" Type="http://schemas.openxmlformats.org/officeDocument/2006/relationships/image" Target="../media/image16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8.jpg"/><Relationship Id="rId5" Type="http://schemas.openxmlformats.org/officeDocument/2006/relationships/image" Target="../media/image16.pn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.jpeg"/><Relationship Id="rId5" Type="http://schemas.openxmlformats.org/officeDocument/2006/relationships/image" Target="../media/image16.pn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0.jpeg"/><Relationship Id="rId5" Type="http://schemas.openxmlformats.org/officeDocument/2006/relationships/image" Target="../media/image16.pn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pn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edeskindst&#228;rken.a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0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hyperlink" Target="https://youtube.com/playlist?list=PLtpldeoJYus4tQOlh4rlCBfhj-YWYmuQ5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eva.jambor@ifte.at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4.jpe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14.jpe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Karte enthält.&#10;&#10;Automatisch generierte Beschreibung">
            <a:extLst>
              <a:ext uri="{FF2B5EF4-FFF2-40B4-BE49-F238E27FC236}">
                <a16:creationId xmlns:a16="http://schemas.microsoft.com/office/drawing/2014/main" id="{E494A8C4-FF1B-41B4-A55C-B62055676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6821"/>
            <a:ext cx="12211050" cy="897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16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Inhaltsplatzhalter 1"/>
          <p:cNvSpPr>
            <a:spLocks noGrp="1"/>
          </p:cNvSpPr>
          <p:nvPr>
            <p:ph idx="1"/>
          </p:nvPr>
        </p:nvSpPr>
        <p:spPr>
          <a:xfrm>
            <a:off x="477983" y="1749048"/>
            <a:ext cx="11406457" cy="4941889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de-DE" b="1" dirty="0">
                <a:solidFill>
                  <a:srgbClr val="002060"/>
                </a:solidFill>
              </a:rPr>
              <a:t>Welche Kriterien machen die Implementierung des You</a:t>
            </a:r>
            <a:r>
              <a:rPr lang="de-DE" b="1" baseline="30000" dirty="0">
                <a:solidFill>
                  <a:srgbClr val="002060"/>
                </a:solidFill>
              </a:rPr>
              <a:t>th</a:t>
            </a:r>
            <a:r>
              <a:rPr lang="de-DE" b="1" dirty="0">
                <a:solidFill>
                  <a:srgbClr val="002060"/>
                </a:solidFill>
              </a:rPr>
              <a:t> Start </a:t>
            </a:r>
            <a:r>
              <a:rPr lang="de-DE" b="1" dirty="0" err="1">
                <a:solidFill>
                  <a:srgbClr val="002060"/>
                </a:solidFill>
              </a:rPr>
              <a:t>Entrepreneurial</a:t>
            </a:r>
            <a:r>
              <a:rPr lang="de-DE" b="1" dirty="0">
                <a:solidFill>
                  <a:srgbClr val="002060"/>
                </a:solidFill>
              </a:rPr>
              <a:t> </a:t>
            </a:r>
            <a:r>
              <a:rPr lang="de-DE" b="1" dirty="0" err="1">
                <a:solidFill>
                  <a:srgbClr val="002060"/>
                </a:solidFill>
              </a:rPr>
              <a:t>Challenges</a:t>
            </a:r>
            <a:r>
              <a:rPr lang="de-DE" b="1" dirty="0">
                <a:solidFill>
                  <a:srgbClr val="002060"/>
                </a:solidFill>
              </a:rPr>
              <a:t> – Programms auf dem Level A1 (= Primarstufe) erfolgreich*?</a:t>
            </a:r>
          </a:p>
          <a:p>
            <a:endParaRPr lang="de-AT" b="1" dirty="0">
              <a:solidFill>
                <a:srgbClr val="002060"/>
              </a:solidFill>
            </a:endParaRPr>
          </a:p>
          <a:p>
            <a:r>
              <a:rPr lang="de-DE" b="1" dirty="0">
                <a:solidFill>
                  <a:srgbClr val="002060"/>
                </a:solidFill>
              </a:rPr>
              <a:t>Was bewirkt das Programm auf der Ebene der Schüler*innen, Lehrer*innen und der Schule selbst?</a:t>
            </a:r>
          </a:p>
          <a:p>
            <a:pPr marL="360000" lvl="1" indent="-360000">
              <a:spcBef>
                <a:spcPts val="0"/>
              </a:spcBef>
              <a:spcAft>
                <a:spcPts val="900"/>
              </a:spcAft>
              <a:buNone/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 marL="360000" lvl="1" indent="-360000">
              <a:spcBef>
                <a:spcPts val="0"/>
              </a:spcBef>
              <a:spcAft>
                <a:spcPts val="900"/>
              </a:spcAft>
              <a:buNone/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de-DE" sz="2000" kern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de-DE" sz="2000" b="1" kern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Erfolgreich</a:t>
            </a:r>
            <a:r>
              <a:rPr lang="de-DE" sz="2000" kern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bedeutet in diesem Zusammenhang, dass das Programm dauerhaft in die Schulkultur integriert ist und bei den Kindern ein positiver Lerneffekt erreicht wird.</a:t>
            </a:r>
            <a:endParaRPr lang="de-AT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 indent="0">
              <a:buNone/>
            </a:pPr>
            <a:endParaRPr lang="de-DE" dirty="0">
              <a:latin typeface="Calibri"/>
              <a:cs typeface="Calibri"/>
            </a:endParaRPr>
          </a:p>
          <a:p>
            <a:endParaRPr lang="de-DE" dirty="0">
              <a:latin typeface="Calibri"/>
              <a:cs typeface="Calibri"/>
            </a:endParaRPr>
          </a:p>
          <a:p>
            <a:pPr indent="0">
              <a:buNone/>
            </a:pPr>
            <a:endParaRPr lang="de-DE" b="1" dirty="0">
              <a:latin typeface="Calibri"/>
              <a:cs typeface="Calibri"/>
            </a:endParaRPr>
          </a:p>
          <a:p>
            <a:pPr>
              <a:buNone/>
            </a:pPr>
            <a:endParaRPr lang="de-DE" b="1" dirty="0">
              <a:latin typeface="Calibri"/>
              <a:cs typeface="Calibri"/>
            </a:endParaRPr>
          </a:p>
          <a:p>
            <a:pPr>
              <a:buNone/>
            </a:pPr>
            <a:endParaRPr lang="de-DE" dirty="0">
              <a:latin typeface="Calibri"/>
              <a:cs typeface="Calibri"/>
            </a:endParaRP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2175093" y="196130"/>
            <a:ext cx="6869113" cy="628164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 err="1">
                <a:solidFill>
                  <a:srgbClr val="002060"/>
                </a:solidFill>
                <a:latin typeface="Calibri"/>
                <a:cs typeface="Calibri"/>
              </a:rPr>
              <a:t>Forschungsfragen</a:t>
            </a:r>
            <a:endParaRPr lang="en-US" sz="2800" b="1" kern="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6EF8D6C-E0A3-415D-8090-D121C288208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77983" y="274394"/>
            <a:ext cx="1209040" cy="571500"/>
          </a:xfrm>
          <a:prstGeom prst="rect">
            <a:avLst/>
          </a:prstGeom>
        </p:spPr>
      </p:pic>
      <p:pic>
        <p:nvPicPr>
          <p:cNvPr id="6" name="Picture 2" descr="http://eacea.ec.europa.eu/img/logos/erasmus_plus/eu_flag_co_funded_pos_%5brgb%5d_right.jpg">
            <a:extLst>
              <a:ext uri="{FF2B5EF4-FFF2-40B4-BE49-F238E27FC236}">
                <a16:creationId xmlns:a16="http://schemas.microsoft.com/office/drawing/2014/main" id="{4A0D7BA9-183C-4C68-97E2-F66F531C4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351" y="282099"/>
            <a:ext cx="1973785" cy="56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 descr="Ein Bild, das Text, Schild, Anzeige, Bilderrahmen enthält.&#10;&#10;Automatisch generierte Beschreibung">
            <a:extLst>
              <a:ext uri="{FF2B5EF4-FFF2-40B4-BE49-F238E27FC236}">
                <a16:creationId xmlns:a16="http://schemas.microsoft.com/office/drawing/2014/main" id="{22CA7506-8F6E-4BC5-9B87-8C9C755731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766" y="167063"/>
            <a:ext cx="1049218" cy="72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7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Inhaltsplatzhalter 1"/>
          <p:cNvSpPr>
            <a:spLocks noGrp="1"/>
          </p:cNvSpPr>
          <p:nvPr>
            <p:ph idx="1"/>
          </p:nvPr>
        </p:nvSpPr>
        <p:spPr>
          <a:xfrm>
            <a:off x="606717" y="1634012"/>
            <a:ext cx="10146775" cy="4941889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541020" lvl="1" indent="-274320">
              <a:buFont typeface="Wingdings" charset="2"/>
              <a:buChar char="§"/>
            </a:pPr>
            <a:r>
              <a:rPr lang="de-AT" dirty="0">
                <a:solidFill>
                  <a:srgbClr val="002060"/>
                </a:solidFill>
              </a:rPr>
              <a:t>Direktor*innen (individuell in </a:t>
            </a:r>
            <a:r>
              <a:rPr lang="de-AT" dirty="0" err="1">
                <a:solidFill>
                  <a:srgbClr val="002060"/>
                </a:solidFill>
              </a:rPr>
              <a:t>Pre</a:t>
            </a:r>
            <a:r>
              <a:rPr lang="de-AT" dirty="0">
                <a:solidFill>
                  <a:srgbClr val="002060"/>
                </a:solidFill>
              </a:rPr>
              <a:t>- und Post-Interviews)</a:t>
            </a:r>
          </a:p>
          <a:p>
            <a:pPr marL="541020" lvl="1" indent="-274320">
              <a:buFont typeface="Wingdings" charset="2"/>
              <a:buChar char="§"/>
            </a:pPr>
            <a:r>
              <a:rPr lang="de-AT" dirty="0">
                <a:solidFill>
                  <a:srgbClr val="002060"/>
                </a:solidFill>
              </a:rPr>
              <a:t>Lehrer*innen (in Gruppen in </a:t>
            </a:r>
            <a:r>
              <a:rPr lang="de-AT" dirty="0" err="1">
                <a:solidFill>
                  <a:srgbClr val="002060"/>
                </a:solidFill>
              </a:rPr>
              <a:t>Pre</a:t>
            </a:r>
            <a:r>
              <a:rPr lang="de-AT" dirty="0">
                <a:solidFill>
                  <a:srgbClr val="002060"/>
                </a:solidFill>
              </a:rPr>
              <a:t>- und Post-Interviews)</a:t>
            </a:r>
          </a:p>
          <a:p>
            <a:pPr marL="541020" lvl="1" indent="-274320"/>
            <a:r>
              <a:rPr lang="de-AT" dirty="0">
                <a:solidFill>
                  <a:srgbClr val="002060"/>
                </a:solidFill>
              </a:rPr>
              <a:t>Direktor*innen und Lehrer*innen (in einem Gruppen-Interview zu Projektende)</a:t>
            </a:r>
          </a:p>
          <a:p>
            <a:pPr marL="541020" lvl="1" indent="-274320"/>
            <a:endParaRPr lang="de-AT" dirty="0">
              <a:solidFill>
                <a:srgbClr val="002060"/>
              </a:solidFill>
            </a:endParaRPr>
          </a:p>
          <a:p>
            <a:pPr marL="541020" lvl="1" indent="-274320"/>
            <a:r>
              <a:rPr lang="de-AT" b="1" dirty="0">
                <a:solidFill>
                  <a:srgbClr val="002060"/>
                </a:solidFill>
              </a:rPr>
              <a:t>3 Schuljahre: 2015/16, 2016/17 und 2017/2018</a:t>
            </a:r>
          </a:p>
          <a:p>
            <a:pPr marL="541020" lvl="1" indent="-274320"/>
            <a:r>
              <a:rPr lang="de-AT" b="1" dirty="0">
                <a:solidFill>
                  <a:srgbClr val="002060"/>
                </a:solidFill>
              </a:rPr>
              <a:t>Projektende: Juni 2018</a:t>
            </a:r>
          </a:p>
          <a:p>
            <a:pPr marL="541020" lvl="1" indent="-274320"/>
            <a:endParaRPr lang="de-AT" dirty="0">
              <a:solidFill>
                <a:srgbClr val="002060"/>
              </a:solidFill>
            </a:endParaRPr>
          </a:p>
          <a:p>
            <a:pPr marL="317500" lvl="1" indent="0">
              <a:buNone/>
            </a:pPr>
            <a:endParaRPr lang="de-AT" dirty="0">
              <a:solidFill>
                <a:srgbClr val="002060"/>
              </a:solidFill>
            </a:endParaRPr>
          </a:p>
          <a:p>
            <a:pPr marL="587375" lvl="1" indent="-269875"/>
            <a:endParaRPr lang="de-AT" dirty="0">
              <a:solidFill>
                <a:srgbClr val="002060"/>
              </a:solidFill>
            </a:endParaRPr>
          </a:p>
          <a:p>
            <a:endParaRPr lang="de-AT" dirty="0">
              <a:solidFill>
                <a:srgbClr val="002060"/>
              </a:solidFill>
            </a:endParaRPr>
          </a:p>
          <a:p>
            <a:pPr lvl="1"/>
            <a:endParaRPr lang="de-DE" dirty="0">
              <a:solidFill>
                <a:srgbClr val="002060"/>
              </a:solidFill>
              <a:latin typeface="Arial Narrow" pitchFamily="34" charset="0"/>
            </a:endParaRPr>
          </a:p>
          <a:p>
            <a:pPr indent="0">
              <a:buNone/>
            </a:pPr>
            <a:endParaRPr lang="de-DE" dirty="0">
              <a:latin typeface="Arial Narrow" pitchFamily="34" charset="0"/>
            </a:endParaRPr>
          </a:p>
          <a:p>
            <a:endParaRPr lang="de-DE" dirty="0">
              <a:latin typeface="Arial Narrow" pitchFamily="34" charset="0"/>
            </a:endParaRPr>
          </a:p>
          <a:p>
            <a:pPr indent="0">
              <a:buNone/>
            </a:pPr>
            <a:endParaRPr lang="de-DE" b="1" dirty="0">
              <a:latin typeface="Arial Narrow" pitchFamily="34" charset="0"/>
            </a:endParaRPr>
          </a:p>
          <a:p>
            <a:pPr>
              <a:buNone/>
            </a:pPr>
            <a:endParaRPr lang="de-DE" b="1" dirty="0">
              <a:latin typeface="Arial Narrow" pitchFamily="34" charset="0"/>
            </a:endParaRPr>
          </a:p>
          <a:p>
            <a:pPr>
              <a:buNone/>
            </a:pPr>
            <a:endParaRPr lang="de-DE" dirty="0">
              <a:latin typeface="Arial Narrow" pitchFamily="34" charset="0"/>
            </a:endParaRP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2032001" y="222251"/>
            <a:ext cx="6869113" cy="606425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 err="1">
                <a:solidFill>
                  <a:srgbClr val="002060"/>
                </a:solidFill>
                <a:latin typeface="Calibri"/>
                <a:cs typeface="Calibri"/>
              </a:rPr>
              <a:t>Wer</a:t>
            </a:r>
            <a:r>
              <a:rPr lang="en-US" sz="2800" b="1" kern="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Calibri"/>
                <a:cs typeface="Calibri"/>
              </a:rPr>
              <a:t>wurde</a:t>
            </a:r>
            <a:r>
              <a:rPr lang="en-US" sz="2800" b="1" kern="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Calibri"/>
                <a:cs typeface="Calibri"/>
              </a:rPr>
              <a:t>wann</a:t>
            </a:r>
            <a:r>
              <a:rPr lang="en-US" sz="2800" b="1" kern="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Calibri"/>
                <a:cs typeface="Calibri"/>
              </a:rPr>
              <a:t>befragt</a:t>
            </a:r>
            <a:r>
              <a:rPr lang="en-US" sz="2800" b="1" kern="0" dirty="0">
                <a:solidFill>
                  <a:srgbClr val="002060"/>
                </a:solidFill>
                <a:latin typeface="Calibri"/>
                <a:cs typeface="Calibri"/>
              </a:rPr>
              <a:t>?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AB5200C-8E6B-42F6-A0D4-09F754FC641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77983" y="274394"/>
            <a:ext cx="1209040" cy="571500"/>
          </a:xfrm>
          <a:prstGeom prst="rect">
            <a:avLst/>
          </a:prstGeom>
        </p:spPr>
      </p:pic>
      <p:pic>
        <p:nvPicPr>
          <p:cNvPr id="7" name="Picture 2" descr="http://eacea.ec.europa.eu/img/logos/erasmus_plus/eu_flag_co_funded_pos_%5brgb%5d_right.jpg">
            <a:extLst>
              <a:ext uri="{FF2B5EF4-FFF2-40B4-BE49-F238E27FC236}">
                <a16:creationId xmlns:a16="http://schemas.microsoft.com/office/drawing/2014/main" id="{08A2E9A2-31A7-4598-BF63-2F635396B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351" y="282099"/>
            <a:ext cx="1973785" cy="56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 descr="Ein Bild, das Text, Schild, Anzeige, Bilderrahmen enthält.&#10;&#10;Automatisch generierte Beschreibung">
            <a:extLst>
              <a:ext uri="{FF2B5EF4-FFF2-40B4-BE49-F238E27FC236}">
                <a16:creationId xmlns:a16="http://schemas.microsoft.com/office/drawing/2014/main" id="{C313A544-50FC-4986-B6F6-21FBCF52F0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766" y="167063"/>
            <a:ext cx="1049218" cy="726873"/>
          </a:xfrm>
          <a:prstGeom prst="rect">
            <a:avLst/>
          </a:prstGeom>
        </p:spPr>
      </p:pic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BFC92DEA-95B7-45AF-A455-4C02FB8377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990271"/>
              </p:ext>
            </p:extLst>
          </p:nvPr>
        </p:nvGraphicFramePr>
        <p:xfrm>
          <a:off x="802890" y="4104956"/>
          <a:ext cx="11084312" cy="21618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95528">
                  <a:extLst>
                    <a:ext uri="{9D8B030D-6E8A-4147-A177-3AD203B41FA5}">
                      <a16:colId xmlns:a16="http://schemas.microsoft.com/office/drawing/2014/main" val="3369409502"/>
                    </a:ext>
                  </a:extLst>
                </a:gridCol>
                <a:gridCol w="4279335">
                  <a:extLst>
                    <a:ext uri="{9D8B030D-6E8A-4147-A177-3AD203B41FA5}">
                      <a16:colId xmlns:a16="http://schemas.microsoft.com/office/drawing/2014/main" val="2554053066"/>
                    </a:ext>
                  </a:extLst>
                </a:gridCol>
                <a:gridCol w="3109449">
                  <a:extLst>
                    <a:ext uri="{9D8B030D-6E8A-4147-A177-3AD203B41FA5}">
                      <a16:colId xmlns:a16="http://schemas.microsoft.com/office/drawing/2014/main" val="1936678611"/>
                    </a:ext>
                  </a:extLst>
                </a:gridCol>
              </a:tblGrid>
              <a:tr h="431075">
                <a:tc>
                  <a:txBody>
                    <a:bodyPr/>
                    <a:lstStyle/>
                    <a:p>
                      <a:pPr algn="ctr"/>
                      <a:r>
                        <a:rPr lang="de-DE" sz="2000" kern="1400" dirty="0">
                          <a:effectLst/>
                        </a:rPr>
                        <a:t> </a:t>
                      </a:r>
                      <a:endParaRPr lang="de-A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94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400" dirty="0">
                          <a:effectLst/>
                        </a:rPr>
                        <a:t>Interviews</a:t>
                      </a:r>
                      <a:endParaRPr lang="de-AT" sz="2000" dirty="0">
                        <a:effectLst/>
                      </a:endParaRPr>
                    </a:p>
                    <a:p>
                      <a:pPr algn="ctr"/>
                      <a:r>
                        <a:rPr lang="de-DE" sz="2000" kern="1400" dirty="0">
                          <a:effectLst/>
                        </a:rPr>
                        <a:t>(nur in Österreich)</a:t>
                      </a:r>
                      <a:endParaRPr lang="de-A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94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400" dirty="0">
                          <a:effectLst/>
                        </a:rPr>
                        <a:t>Online-Befragung</a:t>
                      </a:r>
                      <a:endParaRPr lang="de-AT" sz="2000" dirty="0">
                        <a:effectLst/>
                      </a:endParaRPr>
                    </a:p>
                    <a:p>
                      <a:pPr algn="ctr"/>
                      <a:r>
                        <a:rPr lang="de-DE" sz="2000" kern="1400" dirty="0">
                          <a:effectLst/>
                        </a:rPr>
                        <a:t>(via Young Enterprise </a:t>
                      </a:r>
                      <a:r>
                        <a:rPr lang="de-DE" sz="2000" kern="1400" dirty="0" err="1">
                          <a:effectLst/>
                        </a:rPr>
                        <a:t>Denmark</a:t>
                      </a:r>
                      <a:r>
                        <a:rPr lang="de-DE" sz="2000" kern="1400" dirty="0">
                          <a:effectLst/>
                        </a:rPr>
                        <a:t>)</a:t>
                      </a:r>
                      <a:endParaRPr lang="de-A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DB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895272"/>
                  </a:ext>
                </a:extLst>
              </a:tr>
              <a:tr h="483326">
                <a:tc>
                  <a:txBody>
                    <a:bodyPr/>
                    <a:lstStyle/>
                    <a:p>
                      <a:pPr algn="just"/>
                      <a:r>
                        <a:rPr lang="de-DE" sz="2000" kern="1400" dirty="0">
                          <a:effectLst/>
                        </a:rPr>
                        <a:t>zu Beginn jedes Schuljahres</a:t>
                      </a:r>
                      <a:endParaRPr lang="de-A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94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400">
                          <a:effectLst/>
                        </a:rPr>
                        <a:t>Lehrer*innen und Direktor*innen</a:t>
                      </a:r>
                      <a:endParaRPr lang="de-A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400" dirty="0">
                          <a:effectLst/>
                        </a:rPr>
                        <a:t>Lehrer*innen </a:t>
                      </a:r>
                      <a:endParaRPr lang="de-A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EE6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356457"/>
                  </a:ext>
                </a:extLst>
              </a:tr>
              <a:tr h="447801">
                <a:tc>
                  <a:txBody>
                    <a:bodyPr/>
                    <a:lstStyle/>
                    <a:p>
                      <a:pPr algn="just"/>
                      <a:r>
                        <a:rPr lang="de-DE" sz="2000" kern="1400" dirty="0">
                          <a:effectLst/>
                        </a:rPr>
                        <a:t>zu Ende jedes Schuljahres</a:t>
                      </a:r>
                      <a:endParaRPr lang="de-A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94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400" dirty="0">
                          <a:effectLst/>
                        </a:rPr>
                        <a:t>Lehrer*innen und Direktor*innen</a:t>
                      </a:r>
                      <a:endParaRPr lang="de-A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400" dirty="0">
                          <a:effectLst/>
                        </a:rPr>
                        <a:t>Lehrer*innen </a:t>
                      </a:r>
                      <a:endParaRPr lang="de-A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EE6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702272"/>
                  </a:ext>
                </a:extLst>
              </a:tr>
              <a:tr h="316342">
                <a:tc>
                  <a:txBody>
                    <a:bodyPr/>
                    <a:lstStyle/>
                    <a:p>
                      <a:pPr algn="just"/>
                      <a:r>
                        <a:rPr lang="de-DE" sz="2000" kern="1400" dirty="0">
                          <a:effectLst/>
                        </a:rPr>
                        <a:t>zu Projektende</a:t>
                      </a:r>
                      <a:endParaRPr lang="de-A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94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400" dirty="0">
                          <a:effectLst/>
                        </a:rPr>
                        <a:t>Lehrer*innen und Direktor*innen</a:t>
                      </a:r>
                      <a:endParaRPr lang="de-A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400" dirty="0">
                          <a:effectLst/>
                        </a:rPr>
                        <a:t> </a:t>
                      </a:r>
                      <a:endParaRPr lang="de-A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725117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2163942" y="196130"/>
            <a:ext cx="6869113" cy="628164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>
                <a:solidFill>
                  <a:srgbClr val="002060"/>
                </a:solidFill>
                <a:latin typeface="Calibri"/>
                <a:cs typeface="Calibri"/>
              </a:rPr>
              <a:t>50 Interviews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6EF8D6C-E0A3-415D-8090-D121C288208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77983" y="274394"/>
            <a:ext cx="1209040" cy="571500"/>
          </a:xfrm>
          <a:prstGeom prst="rect">
            <a:avLst/>
          </a:prstGeom>
        </p:spPr>
      </p:pic>
      <p:pic>
        <p:nvPicPr>
          <p:cNvPr id="6" name="Picture 2" descr="http://eacea.ec.europa.eu/img/logos/erasmus_plus/eu_flag_co_funded_pos_%5brgb%5d_right.jpg">
            <a:extLst>
              <a:ext uri="{FF2B5EF4-FFF2-40B4-BE49-F238E27FC236}">
                <a16:creationId xmlns:a16="http://schemas.microsoft.com/office/drawing/2014/main" id="{4A0D7BA9-183C-4C68-97E2-F66F531C4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351" y="282099"/>
            <a:ext cx="1973785" cy="5637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 descr="Ein Bild, das Text, Schild, Anzeige, Bilderrahmen enthält.&#10;&#10;Automatisch generierte Beschreibung">
            <a:extLst>
              <a:ext uri="{FF2B5EF4-FFF2-40B4-BE49-F238E27FC236}">
                <a16:creationId xmlns:a16="http://schemas.microsoft.com/office/drawing/2014/main" id="{22CA7506-8F6E-4BC5-9B87-8C9C755731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766" y="167063"/>
            <a:ext cx="1049218" cy="726873"/>
          </a:xfrm>
          <a:prstGeom prst="rect">
            <a:avLst/>
          </a:prstGeom>
        </p:spPr>
      </p:pic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7331F5E3-CA81-4F9F-AEE4-315E5BF78B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146213"/>
              </p:ext>
            </p:extLst>
          </p:nvPr>
        </p:nvGraphicFramePr>
        <p:xfrm>
          <a:off x="1538868" y="2163337"/>
          <a:ext cx="9545443" cy="33159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0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0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73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315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800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Direktor*innen</a:t>
                      </a:r>
                    </a:p>
                  </a:txBody>
                  <a:tcPr marL="6350" marR="6350" marT="6350" marB="0" anchor="ctr">
                    <a:solidFill>
                      <a:srgbClr val="4793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Lehrer*innen</a:t>
                      </a:r>
                      <a:endParaRPr lang="de-DE" sz="28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" marR="6350" marT="6350" marB="0" anchor="ctr">
                    <a:solidFill>
                      <a:srgbClr val="4793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800" dirty="0">
                          <a:solidFill>
                            <a:schemeClr val="bg1"/>
                          </a:solidFill>
                          <a:effectLst/>
                        </a:rPr>
                        <a:t>Lehrer*innen und Direktor*innen</a:t>
                      </a:r>
                      <a:endParaRPr lang="de-DE" sz="28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" marR="6350" marT="6350" marB="0" anchor="ctr">
                    <a:solidFill>
                      <a:srgbClr val="4793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43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800" dirty="0">
                          <a:effectLst/>
                        </a:rPr>
                        <a:t>19</a:t>
                      </a:r>
                      <a:endParaRPr lang="de-DE" sz="2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2800" dirty="0">
                          <a:effectLst/>
                        </a:rPr>
                        <a:t>28</a:t>
                      </a:r>
                      <a:endParaRPr lang="de-DE" sz="2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800" dirty="0">
                          <a:effectLst/>
                        </a:rPr>
                        <a:t>3</a:t>
                      </a:r>
                      <a:endParaRPr lang="de-DE" sz="2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691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1501412" y="186774"/>
            <a:ext cx="6869113" cy="628164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 err="1">
                <a:solidFill>
                  <a:srgbClr val="002060"/>
                </a:solidFill>
                <a:latin typeface="Calibri"/>
                <a:cs typeface="Calibri"/>
              </a:rPr>
              <a:t>Ergebnisse</a:t>
            </a:r>
            <a:r>
              <a:rPr lang="en-US" sz="2800" b="1" kern="0" dirty="0">
                <a:solidFill>
                  <a:srgbClr val="002060"/>
                </a:solidFill>
                <a:latin typeface="Calibri"/>
                <a:cs typeface="Calibri"/>
              </a:rPr>
              <a:t>: </a:t>
            </a:r>
            <a:r>
              <a:rPr lang="en-US" sz="2800" b="1" kern="0" dirty="0" err="1">
                <a:solidFill>
                  <a:srgbClr val="002060"/>
                </a:solidFill>
                <a:latin typeface="Calibri"/>
                <a:cs typeface="Calibri"/>
              </a:rPr>
              <a:t>Mehrwert</a:t>
            </a:r>
            <a:r>
              <a:rPr lang="en-US" sz="2800" b="1" kern="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Calibri"/>
                <a:cs typeface="Calibri"/>
              </a:rPr>
              <a:t>für</a:t>
            </a:r>
            <a:r>
              <a:rPr lang="en-US" sz="2800" b="1" kern="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Calibri"/>
                <a:cs typeface="Calibri"/>
              </a:rPr>
              <a:t>Schüler</a:t>
            </a:r>
            <a:r>
              <a:rPr lang="en-US" sz="2800" b="1" kern="0" dirty="0">
                <a:solidFill>
                  <a:srgbClr val="002060"/>
                </a:solidFill>
                <a:latin typeface="Calibri"/>
                <a:cs typeface="Calibri"/>
              </a:rPr>
              <a:t>*</a:t>
            </a:r>
            <a:r>
              <a:rPr lang="en-US" sz="2800" b="1" kern="0" dirty="0" err="1">
                <a:solidFill>
                  <a:srgbClr val="002060"/>
                </a:solidFill>
                <a:latin typeface="Calibri"/>
                <a:cs typeface="Calibri"/>
              </a:rPr>
              <a:t>innen</a:t>
            </a:r>
            <a:endParaRPr lang="en-US" sz="2800" b="1" kern="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6EF8D6C-E0A3-415D-8090-D121C288208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210272" y="278082"/>
            <a:ext cx="1209040" cy="571500"/>
          </a:xfrm>
          <a:prstGeom prst="rect">
            <a:avLst/>
          </a:prstGeom>
        </p:spPr>
      </p:pic>
      <p:pic>
        <p:nvPicPr>
          <p:cNvPr id="6" name="Picture 2" descr="http://eacea.ec.europa.eu/img/logos/erasmus_plus/eu_flag_co_funded_pos_%5brgb%5d_right.jpg">
            <a:extLst>
              <a:ext uri="{FF2B5EF4-FFF2-40B4-BE49-F238E27FC236}">
                <a16:creationId xmlns:a16="http://schemas.microsoft.com/office/drawing/2014/main" id="{4A0D7BA9-183C-4C68-97E2-F66F531C4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476" y="369040"/>
            <a:ext cx="1434466" cy="40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 descr="Ein Bild, das Text, Schild, Anzeige, Bilderrahmen enthält.&#10;&#10;Automatisch generierte Beschreibung">
            <a:extLst>
              <a:ext uri="{FF2B5EF4-FFF2-40B4-BE49-F238E27FC236}">
                <a16:creationId xmlns:a16="http://schemas.microsoft.com/office/drawing/2014/main" id="{22CA7506-8F6E-4BC5-9B87-8C9C755731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244" y="210475"/>
            <a:ext cx="1049218" cy="72687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8677470-450D-4504-A297-03B481F7701C}"/>
              </a:ext>
            </a:extLst>
          </p:cNvPr>
          <p:cNvSpPr txBox="1"/>
          <p:nvPr/>
        </p:nvSpPr>
        <p:spPr>
          <a:xfrm>
            <a:off x="375424" y="2263696"/>
            <a:ext cx="1144115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9EC51A"/>
              </a:buClr>
              <a:buFont typeface="Wingdings" panose="05000000000000000000" pitchFamily="2" charset="2"/>
              <a:buChar char=""/>
            </a:pPr>
            <a:r>
              <a:rPr lang="de-AT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Stärkung des Selbstwertgefühls, </a:t>
            </a:r>
          </a:p>
          <a:p>
            <a:pPr lvl="0" algn="just">
              <a:buClr>
                <a:srgbClr val="9EC51A"/>
              </a:buClr>
            </a:pPr>
            <a:r>
              <a:rPr lang="de-AT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Selbstvertrauens, </a:t>
            </a:r>
          </a:p>
          <a:p>
            <a:pPr lvl="0" algn="just">
              <a:buClr>
                <a:srgbClr val="9EC51A"/>
              </a:buClr>
            </a:pPr>
            <a:r>
              <a:rPr lang="de-AT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Selbstachtung und der </a:t>
            </a:r>
          </a:p>
          <a:p>
            <a:pPr lvl="0" algn="just">
              <a:buClr>
                <a:srgbClr val="9EC51A"/>
              </a:buClr>
            </a:pPr>
            <a:r>
              <a:rPr lang="de-AT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Selbstwirksamkeit </a:t>
            </a:r>
          </a:p>
          <a:p>
            <a:pPr lvl="0" algn="just">
              <a:buClr>
                <a:srgbClr val="9EC51A"/>
              </a:buClr>
            </a:pPr>
            <a:r>
              <a:rPr lang="de-AT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(= Glaube an die eigenen </a:t>
            </a:r>
          </a:p>
          <a:p>
            <a:pPr lvl="0" algn="just">
              <a:buClr>
                <a:srgbClr val="9EC51A"/>
              </a:buClr>
            </a:pPr>
            <a:r>
              <a:rPr lang="de-AT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Ideen) </a:t>
            </a:r>
          </a:p>
          <a:p>
            <a:pPr marL="342900" lvl="0" indent="-342900" algn="just">
              <a:buClr>
                <a:srgbClr val="9EC51A"/>
              </a:buClr>
              <a:buFont typeface="Wingdings" panose="05000000000000000000" pitchFamily="2" charset="2"/>
              <a:buChar char=""/>
            </a:pPr>
            <a:endParaRPr lang="de-AT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3287BDA-BB1C-47F0-B662-53D9EE7C88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7" t="22726" r="10296"/>
          <a:stretch/>
        </p:blipFill>
        <p:spPr>
          <a:xfrm>
            <a:off x="5565356" y="1485761"/>
            <a:ext cx="6537434" cy="437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52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1501412" y="186774"/>
            <a:ext cx="6869113" cy="628164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 err="1">
                <a:solidFill>
                  <a:srgbClr val="002060"/>
                </a:solidFill>
                <a:latin typeface="Calibri"/>
                <a:cs typeface="Calibri"/>
              </a:rPr>
              <a:t>Ergebnisse</a:t>
            </a:r>
            <a:r>
              <a:rPr lang="en-US" sz="2800" b="1" kern="0" dirty="0">
                <a:solidFill>
                  <a:srgbClr val="002060"/>
                </a:solidFill>
                <a:latin typeface="Calibri"/>
                <a:cs typeface="Calibri"/>
              </a:rPr>
              <a:t>: </a:t>
            </a:r>
            <a:r>
              <a:rPr lang="en-US" sz="2800" b="1" kern="0" dirty="0" err="1">
                <a:solidFill>
                  <a:srgbClr val="002060"/>
                </a:solidFill>
                <a:latin typeface="Calibri"/>
                <a:cs typeface="Calibri"/>
              </a:rPr>
              <a:t>Mehrwert</a:t>
            </a:r>
            <a:r>
              <a:rPr lang="en-US" sz="2800" b="1" kern="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Calibri"/>
                <a:cs typeface="Calibri"/>
              </a:rPr>
              <a:t>für</a:t>
            </a:r>
            <a:r>
              <a:rPr lang="en-US" sz="2800" b="1" kern="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Calibri"/>
                <a:cs typeface="Calibri"/>
              </a:rPr>
              <a:t>Schüler</a:t>
            </a:r>
            <a:r>
              <a:rPr lang="en-US" sz="2800" b="1" kern="0" dirty="0">
                <a:solidFill>
                  <a:srgbClr val="002060"/>
                </a:solidFill>
                <a:latin typeface="Calibri"/>
                <a:cs typeface="Calibri"/>
              </a:rPr>
              <a:t>*</a:t>
            </a:r>
            <a:r>
              <a:rPr lang="en-US" sz="2800" b="1" kern="0" dirty="0" err="1">
                <a:solidFill>
                  <a:srgbClr val="002060"/>
                </a:solidFill>
                <a:latin typeface="Calibri"/>
                <a:cs typeface="Calibri"/>
              </a:rPr>
              <a:t>innen</a:t>
            </a:r>
            <a:endParaRPr lang="en-US" sz="2800" b="1" kern="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6EF8D6C-E0A3-415D-8090-D121C288208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210272" y="278082"/>
            <a:ext cx="1209040" cy="571500"/>
          </a:xfrm>
          <a:prstGeom prst="rect">
            <a:avLst/>
          </a:prstGeom>
        </p:spPr>
      </p:pic>
      <p:pic>
        <p:nvPicPr>
          <p:cNvPr id="6" name="Picture 2" descr="http://eacea.ec.europa.eu/img/logos/erasmus_plus/eu_flag_co_funded_pos_%5brgb%5d_right.jpg">
            <a:extLst>
              <a:ext uri="{FF2B5EF4-FFF2-40B4-BE49-F238E27FC236}">
                <a16:creationId xmlns:a16="http://schemas.microsoft.com/office/drawing/2014/main" id="{4A0D7BA9-183C-4C68-97E2-F66F531C4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476" y="369040"/>
            <a:ext cx="1434466" cy="4097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 descr="Ein Bild, das Text, Schild, Anzeige, Bilderrahmen enthält.&#10;&#10;Automatisch generierte Beschreibung">
            <a:extLst>
              <a:ext uri="{FF2B5EF4-FFF2-40B4-BE49-F238E27FC236}">
                <a16:creationId xmlns:a16="http://schemas.microsoft.com/office/drawing/2014/main" id="{22CA7506-8F6E-4BC5-9B87-8C9C755731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244" y="210475"/>
            <a:ext cx="1049218" cy="72687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8677470-450D-4504-A297-03B481F7701C}"/>
              </a:ext>
            </a:extLst>
          </p:cNvPr>
          <p:cNvSpPr txBox="1"/>
          <p:nvPr/>
        </p:nvSpPr>
        <p:spPr>
          <a:xfrm>
            <a:off x="568714" y="2832408"/>
            <a:ext cx="278780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9EC51A"/>
              </a:buClr>
              <a:buFont typeface="Wingdings" panose="05000000000000000000" pitchFamily="2" charset="2"/>
              <a:buChar char=""/>
            </a:pPr>
            <a:r>
              <a:rPr lang="de-AT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Förderung von Teamarbeit, Kreativität und vernetztem Denken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E1DD860-67B0-43C9-920E-FE12A3EEF0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" t="21004" r="16313" b="4593"/>
          <a:stretch/>
        </p:blipFill>
        <p:spPr>
          <a:xfrm>
            <a:off x="3757961" y="1383571"/>
            <a:ext cx="7609040" cy="487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9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1501412" y="186774"/>
            <a:ext cx="6869113" cy="628164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 err="1">
                <a:solidFill>
                  <a:srgbClr val="002060"/>
                </a:solidFill>
                <a:latin typeface="Calibri"/>
                <a:cs typeface="Calibri"/>
              </a:rPr>
              <a:t>Ergebnisse</a:t>
            </a:r>
            <a:r>
              <a:rPr lang="en-US" sz="2800" b="1" kern="0" dirty="0">
                <a:solidFill>
                  <a:srgbClr val="002060"/>
                </a:solidFill>
                <a:latin typeface="Calibri"/>
                <a:cs typeface="Calibri"/>
              </a:rPr>
              <a:t>: </a:t>
            </a:r>
            <a:r>
              <a:rPr lang="en-US" sz="2800" b="1" kern="0" dirty="0" err="1">
                <a:solidFill>
                  <a:srgbClr val="002060"/>
                </a:solidFill>
                <a:latin typeface="Calibri"/>
                <a:cs typeface="Calibri"/>
              </a:rPr>
              <a:t>Mehrwert</a:t>
            </a:r>
            <a:r>
              <a:rPr lang="en-US" sz="2800" b="1" kern="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Calibri"/>
                <a:cs typeface="Calibri"/>
              </a:rPr>
              <a:t>für</a:t>
            </a:r>
            <a:r>
              <a:rPr lang="en-US" sz="2800" b="1" kern="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Calibri"/>
                <a:cs typeface="Calibri"/>
              </a:rPr>
              <a:t>Schüler</a:t>
            </a:r>
            <a:r>
              <a:rPr lang="en-US" sz="2800" b="1" kern="0" dirty="0">
                <a:solidFill>
                  <a:srgbClr val="002060"/>
                </a:solidFill>
                <a:latin typeface="Calibri"/>
                <a:cs typeface="Calibri"/>
              </a:rPr>
              <a:t>*</a:t>
            </a:r>
            <a:r>
              <a:rPr lang="en-US" sz="2800" b="1" kern="0" dirty="0" err="1">
                <a:solidFill>
                  <a:srgbClr val="002060"/>
                </a:solidFill>
                <a:latin typeface="Calibri"/>
                <a:cs typeface="Calibri"/>
              </a:rPr>
              <a:t>innen</a:t>
            </a:r>
            <a:endParaRPr lang="en-US" sz="2800" b="1" kern="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6EF8D6C-E0A3-415D-8090-D121C288208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210272" y="278082"/>
            <a:ext cx="1209040" cy="571500"/>
          </a:xfrm>
          <a:prstGeom prst="rect">
            <a:avLst/>
          </a:prstGeom>
        </p:spPr>
      </p:pic>
      <p:pic>
        <p:nvPicPr>
          <p:cNvPr id="6" name="Picture 2" descr="http://eacea.ec.europa.eu/img/logos/erasmus_plus/eu_flag_co_funded_pos_%5brgb%5d_right.jpg">
            <a:extLst>
              <a:ext uri="{FF2B5EF4-FFF2-40B4-BE49-F238E27FC236}">
                <a16:creationId xmlns:a16="http://schemas.microsoft.com/office/drawing/2014/main" id="{4A0D7BA9-183C-4C68-97E2-F66F531C4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476" y="369040"/>
            <a:ext cx="1434466" cy="40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 descr="Ein Bild, das Text, Schild, Anzeige, Bilderrahmen enthält.&#10;&#10;Automatisch generierte Beschreibung">
            <a:extLst>
              <a:ext uri="{FF2B5EF4-FFF2-40B4-BE49-F238E27FC236}">
                <a16:creationId xmlns:a16="http://schemas.microsoft.com/office/drawing/2014/main" id="{22CA7506-8F6E-4BC5-9B87-8C9C755731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244" y="210475"/>
            <a:ext cx="1049218" cy="72687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8677470-450D-4504-A297-03B481F7701C}"/>
              </a:ext>
            </a:extLst>
          </p:cNvPr>
          <p:cNvSpPr txBox="1"/>
          <p:nvPr/>
        </p:nvSpPr>
        <p:spPr>
          <a:xfrm>
            <a:off x="814792" y="2285997"/>
            <a:ext cx="550498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Clr>
                <a:srgbClr val="9EC51A"/>
              </a:buClr>
              <a:buFont typeface="Wingdings" panose="05000000000000000000" pitchFamily="2" charset="2"/>
              <a:buChar char=""/>
            </a:pPr>
            <a:r>
              <a:rPr lang="de-AT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Verbesserung der Klassen-gemeinschaft und des Umgangs miteinander durch …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de-AT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empathische Kommunikation,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de-AT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Achtsamkeit auf sich selbst, auf andere und die Umwelt und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de-AT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Konfliktmanagement</a:t>
            </a:r>
          </a:p>
        </p:txBody>
      </p:sp>
      <p:pic>
        <p:nvPicPr>
          <p:cNvPr id="4" name="Grafik 3" descr="Ein Bild, das Person, drinnen, klein, jung enthält.&#10;&#10;Automatisch generierte Beschreibung">
            <a:extLst>
              <a:ext uri="{FF2B5EF4-FFF2-40B4-BE49-F238E27FC236}">
                <a16:creationId xmlns:a16="http://schemas.microsoft.com/office/drawing/2014/main" id="{A61F79CD-FD03-4F7D-828F-1F94A95039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724" y="1279983"/>
            <a:ext cx="3904436" cy="512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0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1501412" y="186774"/>
            <a:ext cx="6869113" cy="628164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 err="1">
                <a:solidFill>
                  <a:srgbClr val="002060"/>
                </a:solidFill>
                <a:latin typeface="Calibri"/>
                <a:cs typeface="Calibri"/>
              </a:rPr>
              <a:t>Ergebnisse</a:t>
            </a:r>
            <a:r>
              <a:rPr lang="en-US" sz="2800" b="1" kern="0" dirty="0">
                <a:solidFill>
                  <a:srgbClr val="002060"/>
                </a:solidFill>
                <a:latin typeface="Calibri"/>
                <a:cs typeface="Calibri"/>
              </a:rPr>
              <a:t>: </a:t>
            </a:r>
            <a:r>
              <a:rPr lang="en-US" sz="2800" b="1" kern="0" dirty="0" err="1">
                <a:solidFill>
                  <a:srgbClr val="002060"/>
                </a:solidFill>
                <a:latin typeface="Calibri"/>
                <a:cs typeface="Calibri"/>
              </a:rPr>
              <a:t>Mehrwert</a:t>
            </a:r>
            <a:r>
              <a:rPr lang="en-US" sz="2800" b="1" kern="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Calibri"/>
                <a:cs typeface="Calibri"/>
              </a:rPr>
              <a:t>für</a:t>
            </a:r>
            <a:r>
              <a:rPr lang="en-US" sz="2800" b="1" kern="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Calibri"/>
                <a:cs typeface="Calibri"/>
              </a:rPr>
              <a:t>Schüler</a:t>
            </a:r>
            <a:r>
              <a:rPr lang="en-US" sz="2800" b="1" kern="0" dirty="0">
                <a:solidFill>
                  <a:srgbClr val="002060"/>
                </a:solidFill>
                <a:latin typeface="Calibri"/>
                <a:cs typeface="Calibri"/>
              </a:rPr>
              <a:t>*</a:t>
            </a:r>
            <a:r>
              <a:rPr lang="en-US" sz="2800" b="1" kern="0" dirty="0" err="1">
                <a:solidFill>
                  <a:srgbClr val="002060"/>
                </a:solidFill>
                <a:latin typeface="Calibri"/>
                <a:cs typeface="Calibri"/>
              </a:rPr>
              <a:t>innen</a:t>
            </a:r>
            <a:endParaRPr lang="en-US" sz="2800" b="1" kern="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6EF8D6C-E0A3-415D-8090-D121C288208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210272" y="278082"/>
            <a:ext cx="1209040" cy="571500"/>
          </a:xfrm>
          <a:prstGeom prst="rect">
            <a:avLst/>
          </a:prstGeom>
        </p:spPr>
      </p:pic>
      <p:pic>
        <p:nvPicPr>
          <p:cNvPr id="6" name="Picture 2" descr="http://eacea.ec.europa.eu/img/logos/erasmus_plus/eu_flag_co_funded_pos_%5brgb%5d_right.jpg">
            <a:extLst>
              <a:ext uri="{FF2B5EF4-FFF2-40B4-BE49-F238E27FC236}">
                <a16:creationId xmlns:a16="http://schemas.microsoft.com/office/drawing/2014/main" id="{4A0D7BA9-183C-4C68-97E2-F66F531C4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476" y="369040"/>
            <a:ext cx="1434466" cy="4097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 descr="Ein Bild, das Text, Schild, Anzeige, Bilderrahmen enthält.&#10;&#10;Automatisch generierte Beschreibung">
            <a:extLst>
              <a:ext uri="{FF2B5EF4-FFF2-40B4-BE49-F238E27FC236}">
                <a16:creationId xmlns:a16="http://schemas.microsoft.com/office/drawing/2014/main" id="{22CA7506-8F6E-4BC5-9B87-8C9C755731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244" y="210475"/>
            <a:ext cx="1049218" cy="72687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8677470-450D-4504-A297-03B481F7701C}"/>
              </a:ext>
            </a:extLst>
          </p:cNvPr>
          <p:cNvSpPr txBox="1"/>
          <p:nvPr/>
        </p:nvSpPr>
        <p:spPr>
          <a:xfrm>
            <a:off x="568712" y="2297150"/>
            <a:ext cx="449394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Clr>
                <a:srgbClr val="9EC51A"/>
              </a:buClr>
              <a:buFont typeface="Wingdings" panose="05000000000000000000" pitchFamily="2" charset="2"/>
              <a:buChar char=""/>
            </a:pPr>
            <a:r>
              <a:rPr lang="de-AT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Weiterentwicklung des Wortschatzes </a:t>
            </a:r>
          </a:p>
          <a:p>
            <a:pPr lvl="1">
              <a:buClr>
                <a:srgbClr val="9EC51A"/>
              </a:buClr>
            </a:pPr>
            <a:r>
              <a:rPr lang="de-AT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(auch bei Schüler*innen mit einer anderen Erstsprache als Deutsch)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F9D1126-501D-4F81-A294-A3670C5A51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061" y="1594624"/>
            <a:ext cx="6456557" cy="430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1501412" y="186774"/>
            <a:ext cx="6869113" cy="628164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 err="1">
                <a:solidFill>
                  <a:srgbClr val="002060"/>
                </a:solidFill>
                <a:latin typeface="Calibri"/>
                <a:cs typeface="Calibri"/>
              </a:rPr>
              <a:t>Ergebnisse</a:t>
            </a:r>
            <a:r>
              <a:rPr lang="en-US" sz="2800" b="1" kern="0" dirty="0">
                <a:solidFill>
                  <a:srgbClr val="002060"/>
                </a:solidFill>
                <a:latin typeface="Calibri"/>
                <a:cs typeface="Calibri"/>
              </a:rPr>
              <a:t>: </a:t>
            </a:r>
            <a:r>
              <a:rPr lang="en-US" sz="2800" b="1" kern="0" dirty="0" err="1">
                <a:solidFill>
                  <a:srgbClr val="002060"/>
                </a:solidFill>
                <a:latin typeface="Calibri"/>
                <a:cs typeface="Calibri"/>
              </a:rPr>
              <a:t>Mehrwert</a:t>
            </a:r>
            <a:r>
              <a:rPr lang="en-US" sz="2800" b="1" kern="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Calibri"/>
                <a:cs typeface="Calibri"/>
              </a:rPr>
              <a:t>für</a:t>
            </a:r>
            <a:r>
              <a:rPr lang="en-US" sz="2800" b="1" kern="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Calibri"/>
                <a:cs typeface="Calibri"/>
              </a:rPr>
              <a:t>Schüler</a:t>
            </a:r>
            <a:r>
              <a:rPr lang="en-US" sz="2800" b="1" kern="0" dirty="0">
                <a:solidFill>
                  <a:srgbClr val="002060"/>
                </a:solidFill>
                <a:latin typeface="Calibri"/>
                <a:cs typeface="Calibri"/>
              </a:rPr>
              <a:t>*</a:t>
            </a:r>
            <a:r>
              <a:rPr lang="en-US" sz="2800" b="1" kern="0" dirty="0" err="1">
                <a:solidFill>
                  <a:srgbClr val="002060"/>
                </a:solidFill>
                <a:latin typeface="Calibri"/>
                <a:cs typeface="Calibri"/>
              </a:rPr>
              <a:t>innen</a:t>
            </a:r>
            <a:endParaRPr lang="en-US" sz="2800" b="1" kern="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6EF8D6C-E0A3-415D-8090-D121C288208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210272" y="278082"/>
            <a:ext cx="1209040" cy="571500"/>
          </a:xfrm>
          <a:prstGeom prst="rect">
            <a:avLst/>
          </a:prstGeom>
        </p:spPr>
      </p:pic>
      <p:pic>
        <p:nvPicPr>
          <p:cNvPr id="6" name="Picture 2" descr="http://eacea.ec.europa.eu/img/logos/erasmus_plus/eu_flag_co_funded_pos_%5brgb%5d_right.jpg">
            <a:extLst>
              <a:ext uri="{FF2B5EF4-FFF2-40B4-BE49-F238E27FC236}">
                <a16:creationId xmlns:a16="http://schemas.microsoft.com/office/drawing/2014/main" id="{4A0D7BA9-183C-4C68-97E2-F66F531C4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476" y="369040"/>
            <a:ext cx="1434466" cy="40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 descr="Ein Bild, das Text, Schild, Anzeige, Bilderrahmen enthält.&#10;&#10;Automatisch generierte Beschreibung">
            <a:extLst>
              <a:ext uri="{FF2B5EF4-FFF2-40B4-BE49-F238E27FC236}">
                <a16:creationId xmlns:a16="http://schemas.microsoft.com/office/drawing/2014/main" id="{22CA7506-8F6E-4BC5-9B87-8C9C755731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244" y="210475"/>
            <a:ext cx="1049218" cy="72687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8677470-450D-4504-A297-03B481F7701C}"/>
              </a:ext>
            </a:extLst>
          </p:cNvPr>
          <p:cNvSpPr txBox="1"/>
          <p:nvPr/>
        </p:nvSpPr>
        <p:spPr>
          <a:xfrm>
            <a:off x="814792" y="3088886"/>
            <a:ext cx="37572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9EC51A"/>
              </a:buClr>
              <a:buFont typeface="Wingdings" panose="05000000000000000000" pitchFamily="2" charset="2"/>
              <a:buChar char=""/>
            </a:pPr>
            <a:r>
              <a:rPr lang="de-AT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vertiefte Einsicht in ökonomische Themen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80592A3-F964-4640-BE94-E8ED11FF98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6" t="2128"/>
          <a:stretch/>
        </p:blipFill>
        <p:spPr>
          <a:xfrm>
            <a:off x="5118409" y="1220751"/>
            <a:ext cx="5985727" cy="526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3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1501412" y="186774"/>
            <a:ext cx="6869113" cy="628164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 err="1">
                <a:solidFill>
                  <a:srgbClr val="002060"/>
                </a:solidFill>
                <a:latin typeface="Calibri"/>
                <a:cs typeface="Calibri"/>
              </a:rPr>
              <a:t>Ergebnisse</a:t>
            </a:r>
            <a:r>
              <a:rPr lang="en-US" sz="2800" b="1" kern="0" dirty="0">
                <a:solidFill>
                  <a:srgbClr val="002060"/>
                </a:solidFill>
                <a:latin typeface="Calibri"/>
                <a:cs typeface="Calibri"/>
              </a:rPr>
              <a:t>: </a:t>
            </a:r>
            <a:r>
              <a:rPr lang="en-US" sz="2800" b="1" kern="0" dirty="0" err="1">
                <a:solidFill>
                  <a:srgbClr val="002060"/>
                </a:solidFill>
                <a:latin typeface="Calibri"/>
                <a:cs typeface="Calibri"/>
              </a:rPr>
              <a:t>Mehrwert</a:t>
            </a:r>
            <a:r>
              <a:rPr lang="en-US" sz="2800" b="1" kern="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Calibri"/>
                <a:cs typeface="Calibri"/>
              </a:rPr>
              <a:t>für</a:t>
            </a:r>
            <a:r>
              <a:rPr lang="en-US" sz="2800" b="1" kern="0" dirty="0">
                <a:solidFill>
                  <a:srgbClr val="002060"/>
                </a:solidFill>
                <a:latin typeface="Calibri"/>
                <a:cs typeface="Calibri"/>
              </a:rPr>
              <a:t> Lehrer*</a:t>
            </a:r>
            <a:r>
              <a:rPr lang="en-US" sz="2800" b="1" kern="0" dirty="0" err="1">
                <a:solidFill>
                  <a:srgbClr val="002060"/>
                </a:solidFill>
                <a:latin typeface="Calibri"/>
                <a:cs typeface="Calibri"/>
              </a:rPr>
              <a:t>innen</a:t>
            </a:r>
            <a:endParaRPr lang="en-US" sz="2800" b="1" kern="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6EF8D6C-E0A3-415D-8090-D121C288208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210272" y="278082"/>
            <a:ext cx="1209040" cy="571500"/>
          </a:xfrm>
          <a:prstGeom prst="rect">
            <a:avLst/>
          </a:prstGeom>
        </p:spPr>
      </p:pic>
      <p:pic>
        <p:nvPicPr>
          <p:cNvPr id="6" name="Picture 2" descr="http://eacea.ec.europa.eu/img/logos/erasmus_plus/eu_flag_co_funded_pos_%5brgb%5d_right.jpg">
            <a:extLst>
              <a:ext uri="{FF2B5EF4-FFF2-40B4-BE49-F238E27FC236}">
                <a16:creationId xmlns:a16="http://schemas.microsoft.com/office/drawing/2014/main" id="{4A0D7BA9-183C-4C68-97E2-F66F531C4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066" y="368186"/>
            <a:ext cx="1628078" cy="4650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 descr="Ein Bild, das Text, Schild, Anzeige, Bilderrahmen enthält.&#10;&#10;Automatisch generierte Beschreibung">
            <a:extLst>
              <a:ext uri="{FF2B5EF4-FFF2-40B4-BE49-F238E27FC236}">
                <a16:creationId xmlns:a16="http://schemas.microsoft.com/office/drawing/2014/main" id="{22CA7506-8F6E-4BC5-9B87-8C9C755731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244" y="210475"/>
            <a:ext cx="1049218" cy="72687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257AC65-E1F7-42B4-9F5C-061FBB9256F9}"/>
              </a:ext>
            </a:extLst>
          </p:cNvPr>
          <p:cNvSpPr txBox="1"/>
          <p:nvPr/>
        </p:nvSpPr>
        <p:spPr>
          <a:xfrm>
            <a:off x="525966" y="977360"/>
            <a:ext cx="11140068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9EC51A"/>
              </a:buClr>
              <a:buFont typeface="Wingdings" panose="05000000000000000000" pitchFamily="2" charset="2"/>
              <a:buChar char=""/>
            </a:pPr>
            <a:r>
              <a:rPr lang="de-AT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veränderter Blick auf die Schüler*innen: größeres Vertrauen in die Kompetenzen der Kinder, Wahrnehmen des Engagements und der Freude der Kinder beim eigenständigen Arbeiten (allein und im Team)</a:t>
            </a:r>
          </a:p>
          <a:p>
            <a:pPr marL="342900" lvl="0" indent="-342900" algn="just">
              <a:buClr>
                <a:srgbClr val="9EC51A"/>
              </a:buClr>
              <a:buFont typeface="Wingdings" panose="05000000000000000000" pitchFamily="2" charset="2"/>
              <a:buChar char=""/>
            </a:pPr>
            <a:r>
              <a:rPr lang="de-AT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neue Ideen und sehr gute Unterlagen für die eigene Unterrichtsgestaltung</a:t>
            </a:r>
          </a:p>
          <a:p>
            <a:pPr marL="342900" lvl="0" indent="-342900" algn="just">
              <a:buClr>
                <a:srgbClr val="9EC51A"/>
              </a:buClr>
              <a:buFont typeface="Wingdings" panose="05000000000000000000" pitchFamily="2" charset="2"/>
              <a:buChar char=""/>
            </a:pPr>
            <a:r>
              <a:rPr lang="de-AT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vermehrter Wissenstransfer zwischen unterschiedlichen Fächern durch die </a:t>
            </a:r>
            <a:r>
              <a:rPr lang="de-AT" sz="2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Challenges</a:t>
            </a:r>
            <a:endParaRPr lang="de-AT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9EC51A"/>
              </a:buClr>
              <a:buFont typeface="Wingdings" panose="05000000000000000000" pitchFamily="2" charset="2"/>
              <a:buChar char=""/>
            </a:pPr>
            <a:r>
              <a:rPr lang="de-AT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neuer Zugang zur Umsetzung von ökonomischen Themen (</a:t>
            </a:r>
            <a:r>
              <a:rPr lang="de-DE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de-AT" sz="2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indgerecht</a:t>
            </a:r>
            <a:r>
              <a:rPr lang="de-AT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 altersadäquat)</a:t>
            </a:r>
          </a:p>
          <a:p>
            <a:pPr marL="342900" lvl="0" indent="-342900" algn="just">
              <a:buClr>
                <a:srgbClr val="9EC51A"/>
              </a:buClr>
              <a:buFont typeface="Wingdings" panose="05000000000000000000" pitchFamily="2" charset="2"/>
              <a:buChar char=""/>
            </a:pPr>
            <a:r>
              <a:rPr lang="de-AT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verstärkte Zusammenarbeit zwischen Lehrer*innen</a:t>
            </a:r>
          </a:p>
          <a:p>
            <a:pPr marL="342900" lvl="0" indent="-342900" algn="just">
              <a:buClr>
                <a:srgbClr val="9EC51A"/>
              </a:buClr>
              <a:buFont typeface="Wingdings" panose="05000000000000000000" pitchFamily="2" charset="2"/>
              <a:buChar char=""/>
            </a:pPr>
            <a:r>
              <a:rPr lang="de-AT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empathische Kommunikation im Klassenzimmer (die sogar bis ins Elternhaus wirkt)</a:t>
            </a:r>
          </a:p>
          <a:p>
            <a:pPr marL="342900" lvl="0" indent="-342900" algn="just">
              <a:buClr>
                <a:srgbClr val="9EC51A"/>
              </a:buClr>
              <a:buFont typeface="Wingdings" panose="05000000000000000000" pitchFamily="2" charset="2"/>
              <a:buChar char=""/>
            </a:pPr>
            <a:r>
              <a:rPr lang="de-DE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Reflexion des eigenen Kommunikationsverhaltens</a:t>
            </a:r>
            <a:endParaRPr lang="de-AT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43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1642985" y="210475"/>
            <a:ext cx="6869113" cy="628164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 err="1">
                <a:solidFill>
                  <a:srgbClr val="002060"/>
                </a:solidFill>
                <a:latin typeface="Calibri"/>
                <a:cs typeface="Calibri"/>
              </a:rPr>
              <a:t>Ergebnisse</a:t>
            </a:r>
            <a:r>
              <a:rPr lang="en-US" sz="2800" b="1" kern="0" dirty="0">
                <a:solidFill>
                  <a:srgbClr val="002060"/>
                </a:solidFill>
                <a:latin typeface="Calibri"/>
                <a:cs typeface="Calibri"/>
              </a:rPr>
              <a:t>: </a:t>
            </a:r>
            <a:r>
              <a:rPr lang="en-US" sz="2800" b="1" kern="0" dirty="0" err="1">
                <a:solidFill>
                  <a:srgbClr val="002060"/>
                </a:solidFill>
                <a:latin typeface="Calibri"/>
                <a:cs typeface="Calibri"/>
              </a:rPr>
              <a:t>Mehrwert</a:t>
            </a:r>
            <a:r>
              <a:rPr lang="en-US" sz="2800" b="1" kern="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Calibri"/>
                <a:cs typeface="Calibri"/>
              </a:rPr>
              <a:t>für</a:t>
            </a:r>
            <a:r>
              <a:rPr lang="en-US" sz="2800" b="1" kern="0" dirty="0">
                <a:solidFill>
                  <a:srgbClr val="002060"/>
                </a:solidFill>
                <a:latin typeface="Calibri"/>
                <a:cs typeface="Calibri"/>
              </a:rPr>
              <a:t> die Schule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6EF8D6C-E0A3-415D-8090-D121C288208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236615" y="288161"/>
            <a:ext cx="1209040" cy="571500"/>
          </a:xfrm>
          <a:prstGeom prst="rect">
            <a:avLst/>
          </a:prstGeom>
        </p:spPr>
      </p:pic>
      <p:pic>
        <p:nvPicPr>
          <p:cNvPr id="6" name="Picture 2" descr="http://eacea.ec.europa.eu/img/logos/erasmus_plus/eu_flag_co_funded_pos_%5brgb%5d_right.jpg">
            <a:extLst>
              <a:ext uri="{FF2B5EF4-FFF2-40B4-BE49-F238E27FC236}">
                <a16:creationId xmlns:a16="http://schemas.microsoft.com/office/drawing/2014/main" id="{4A0D7BA9-183C-4C68-97E2-F66F531C4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93" y="295866"/>
            <a:ext cx="1973785" cy="5637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 descr="Ein Bild, das Text, Schild, Anzeige, Bilderrahmen enthält.&#10;&#10;Automatisch generierte Beschreibung">
            <a:extLst>
              <a:ext uri="{FF2B5EF4-FFF2-40B4-BE49-F238E27FC236}">
                <a16:creationId xmlns:a16="http://schemas.microsoft.com/office/drawing/2014/main" id="{22CA7506-8F6E-4BC5-9B87-8C9C755731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278" y="210925"/>
            <a:ext cx="1049218" cy="72687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29B953D-C3A3-42D9-9CFC-DBE592043A00}"/>
              </a:ext>
            </a:extLst>
          </p:cNvPr>
          <p:cNvSpPr txBox="1"/>
          <p:nvPr/>
        </p:nvSpPr>
        <p:spPr>
          <a:xfrm>
            <a:off x="735981" y="1768127"/>
            <a:ext cx="1034833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9EC51A"/>
              </a:buClr>
              <a:buFont typeface="Wingdings" panose="05000000000000000000" pitchFamily="2" charset="2"/>
              <a:buChar char=""/>
            </a:pPr>
            <a:r>
              <a:rPr lang="de-AT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neue Ideen für die Schulentwicklung und weitere Professionalisierung der Lehrer*innen</a:t>
            </a:r>
          </a:p>
          <a:p>
            <a:pPr marL="342900" lvl="0" indent="-342900" algn="just">
              <a:buClr>
                <a:srgbClr val="9EC51A"/>
              </a:buClr>
              <a:buFont typeface="Wingdings" panose="05000000000000000000" pitchFamily="2" charset="2"/>
              <a:buChar char=""/>
            </a:pPr>
            <a:r>
              <a:rPr lang="de-AT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 eignet sich als Schwerpunkt für die Sicherung der „Schulqualität Allgemeinbildung“ (SQA)</a:t>
            </a:r>
          </a:p>
          <a:p>
            <a:pPr marL="342900" lvl="0" indent="-342900" algn="just">
              <a:buClr>
                <a:srgbClr val="9EC51A"/>
              </a:buClr>
              <a:buFont typeface="Wingdings" panose="05000000000000000000" pitchFamily="2" charset="2"/>
              <a:buChar char=""/>
            </a:pPr>
            <a:r>
              <a:rPr lang="de-AT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verstärkte Zusammenarbeit zwischen den LehrerInnen</a:t>
            </a:r>
          </a:p>
          <a:p>
            <a:pPr marL="342900" lvl="0" indent="-342900" algn="just">
              <a:buClr>
                <a:srgbClr val="9EC51A"/>
              </a:buClr>
              <a:buFont typeface="Wingdings" panose="05000000000000000000" pitchFamily="2" charset="2"/>
              <a:buChar char=""/>
            </a:pPr>
            <a:r>
              <a:rPr lang="de-AT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viel positives Feedback der Eltern – positive Außenwirkung für die Schule durch Ausstellungen (z.B. „Trash Value Festival“), Plakate u.a.</a:t>
            </a:r>
          </a:p>
          <a:p>
            <a:pPr marL="342900" lvl="0" indent="-342900" algn="just">
              <a:buClr>
                <a:srgbClr val="9EC51A"/>
              </a:buClr>
              <a:buFont typeface="Wingdings" panose="05000000000000000000" pitchFamily="2" charset="2"/>
              <a:buChar char=""/>
            </a:pPr>
            <a:r>
              <a:rPr lang="de-AT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Möglichkeit voneinander zu lernen durch den Austausch zwischen Schulen</a:t>
            </a:r>
          </a:p>
        </p:txBody>
      </p:sp>
    </p:spTree>
    <p:extLst>
      <p:ext uri="{BB962C8B-B14F-4D97-AF65-F5344CB8AC3E}">
        <p14:creationId xmlns:p14="http://schemas.microsoft.com/office/powerpoint/2010/main" val="205117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feld 30">
            <a:extLst>
              <a:ext uri="{FF2B5EF4-FFF2-40B4-BE49-F238E27FC236}">
                <a16:creationId xmlns:a16="http://schemas.microsoft.com/office/drawing/2014/main" id="{1FE6ADA8-AD1A-9148-98A9-43DE5D3F4281}"/>
              </a:ext>
            </a:extLst>
          </p:cNvPr>
          <p:cNvSpPr txBox="1"/>
          <p:nvPr/>
        </p:nvSpPr>
        <p:spPr>
          <a:xfrm>
            <a:off x="4566393" y="6252738"/>
            <a:ext cx="554709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www.jedeskindstärken.at</a:t>
            </a: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(für Kinder ab 6) 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697AADF2-75C5-4250-A702-77F3E2D96109}"/>
              </a:ext>
            </a:extLst>
          </p:cNvPr>
          <p:cNvSpPr txBox="1"/>
          <p:nvPr/>
        </p:nvSpPr>
        <p:spPr>
          <a:xfrm>
            <a:off x="2264590" y="2371443"/>
            <a:ext cx="8538860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ganzheitliche Lernprogramm </a:t>
            </a:r>
            <a:r>
              <a:rPr kumimoji="0" lang="de-A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„Jedes Kind stärken“ </a:t>
            </a:r>
            <a: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fördert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D48A308-0E53-4C2D-B9FF-52F390C308DF}"/>
              </a:ext>
            </a:extLst>
          </p:cNvPr>
          <p:cNvSpPr txBox="1"/>
          <p:nvPr/>
        </p:nvSpPr>
        <p:spPr>
          <a:xfrm>
            <a:off x="2352907" y="935799"/>
            <a:ext cx="9378176" cy="916854"/>
          </a:xfrm>
          <a:prstGeom prst="rect">
            <a:avLst/>
          </a:prstGeom>
          <a:solidFill>
            <a:srgbClr val="0094C8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 können wir </a:t>
            </a:r>
            <a:r>
              <a:rPr kumimoji="0" lang="de-A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Kinder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einer komplexen und herausfordernden Welt in ein </a:t>
            </a:r>
            <a:r>
              <a:rPr kumimoji="0" lang="de-A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gelingendes Leben 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begleiten? </a:t>
            </a:r>
            <a:endParaRPr kumimoji="0" lang="de-AT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Grafik 3">
            <a:extLst>
              <a:ext uri="{FF2B5EF4-FFF2-40B4-BE49-F238E27FC236}">
                <a16:creationId xmlns:a16="http://schemas.microsoft.com/office/drawing/2014/main" id="{3E49FE0B-370E-40A8-B0EF-548F6E51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90" y="3233585"/>
            <a:ext cx="1880559" cy="87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622D1C3-C152-41D3-9A0B-12DD9F7658F4}"/>
              </a:ext>
            </a:extLst>
          </p:cNvPr>
          <p:cNvSpPr txBox="1"/>
          <p:nvPr/>
        </p:nvSpPr>
        <p:spPr>
          <a:xfrm>
            <a:off x="1133212" y="3020835"/>
            <a:ext cx="10801617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14550" marR="0" lvl="4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Eigeninitiative &amp; Unternehmergeist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823CC2A-10FE-4E5C-812A-D93491AB90B9}"/>
              </a:ext>
            </a:extLst>
          </p:cNvPr>
          <p:cNvSpPr txBox="1"/>
          <p:nvPr/>
        </p:nvSpPr>
        <p:spPr>
          <a:xfrm>
            <a:off x="1122097" y="3480865"/>
            <a:ext cx="10801619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14550" marR="0" lvl="4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Selbstbewusstsein, Kreativität, Teamarbeit und vernetztes Denken </a:t>
            </a:r>
            <a: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sowie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2FAFCCF-6CE2-42F3-8717-A2B98773C987}"/>
              </a:ext>
            </a:extLst>
          </p:cNvPr>
          <p:cNvSpPr txBox="1"/>
          <p:nvPr/>
        </p:nvSpPr>
        <p:spPr>
          <a:xfrm>
            <a:off x="1124797" y="3882977"/>
            <a:ext cx="10801617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14550" marR="0" lvl="4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achtsamen Umgang mit sich, anderen und der Umwelt</a:t>
            </a:r>
            <a: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15296AF-8E92-4C61-B5AC-19280F80347B}"/>
              </a:ext>
            </a:extLst>
          </p:cNvPr>
          <p:cNvSpPr txBox="1"/>
          <p:nvPr/>
        </p:nvSpPr>
        <p:spPr>
          <a:xfrm>
            <a:off x="700913" y="4873363"/>
            <a:ext cx="11222803" cy="1131207"/>
          </a:xfrm>
          <a:prstGeom prst="rect">
            <a:avLst/>
          </a:prstGeom>
          <a:solidFill>
            <a:srgbClr val="0094C8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Kinder und Jugendliche entfalten ihre Potenziale und lernen,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 Zuversicht die Welt von morgen mitzugestalten</a:t>
            </a:r>
            <a:r>
              <a:rPr kumimoji="0" lang="de-A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4C6BE44-5C74-4E05-9C9B-DF4121B6F65A}"/>
              </a:ext>
            </a:extLst>
          </p:cNvPr>
          <p:cNvSpPr txBox="1"/>
          <p:nvPr/>
        </p:nvSpPr>
        <p:spPr>
          <a:xfrm>
            <a:off x="8852034" y="2350926"/>
            <a:ext cx="1641263" cy="425501"/>
          </a:xfrm>
          <a:prstGeom prst="rect">
            <a:avLst/>
          </a:prstGeom>
          <a:solidFill>
            <a:srgbClr val="0094C8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nachweislich</a:t>
            </a:r>
            <a: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2" name="Grafik 41" descr="Ein Bild, das Text enthält.&#10;&#10;Automatisch generierte Beschreibung">
            <a:extLst>
              <a:ext uri="{FF2B5EF4-FFF2-40B4-BE49-F238E27FC236}">
                <a16:creationId xmlns:a16="http://schemas.microsoft.com/office/drawing/2014/main" id="{A69ED6B0-6CEA-4ED3-9A32-CD4C46F74D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2616"/>
            <a:ext cx="3552679" cy="241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5" grpId="0"/>
      <p:bldP spid="4" grpId="0"/>
      <p:bldP spid="5" grpId="0"/>
      <p:bldP spid="6" grpId="0"/>
      <p:bldP spid="7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03EC18B0-F40A-484C-BC23-4392E155A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56" y="280674"/>
            <a:ext cx="8541834" cy="580913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435F99A-3B11-4BC3-A9F8-3D9F1881A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7147" y="5252884"/>
            <a:ext cx="2234764" cy="93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277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5">
            <a:extLst>
              <a:ext uri="{FF2B5EF4-FFF2-40B4-BE49-F238E27FC236}">
                <a16:creationId xmlns:a16="http://schemas.microsoft.com/office/drawing/2014/main" id="{0BF01C5E-B9AD-49B9-A5D7-98747ADDA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397" y="520362"/>
            <a:ext cx="2705558" cy="7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6">
            <a:extLst>
              <a:ext uri="{FF2B5EF4-FFF2-40B4-BE49-F238E27FC236}">
                <a16:creationId xmlns:a16="http://schemas.microsoft.com/office/drawing/2014/main" id="{E5690E0D-B3AC-43AD-B49A-9180ADFBB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19" y="431643"/>
            <a:ext cx="20748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1D25D1F-D30D-4CC2-993A-A9B947496ED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002" y="319573"/>
            <a:ext cx="1808059" cy="980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 descr="Ein Bild, das Text, Schild, Anzeige, Bilderrahmen enthält.&#10;&#10;Automatisch generierte Beschreibung">
            <a:extLst>
              <a:ext uri="{FF2B5EF4-FFF2-40B4-BE49-F238E27FC236}">
                <a16:creationId xmlns:a16="http://schemas.microsoft.com/office/drawing/2014/main" id="{DA57A99F-3950-45A5-B55D-6D1E3383DF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479" y="319573"/>
            <a:ext cx="1415122" cy="980362"/>
          </a:xfrm>
          <a:prstGeom prst="rect">
            <a:avLst/>
          </a:prstGeom>
        </p:spPr>
      </p:pic>
      <p:sp>
        <p:nvSpPr>
          <p:cNvPr id="8" name="Rectângulo 28">
            <a:extLst>
              <a:ext uri="{FF2B5EF4-FFF2-40B4-BE49-F238E27FC236}">
                <a16:creationId xmlns:a16="http://schemas.microsoft.com/office/drawing/2014/main" id="{A06F75A0-A0F8-4C81-8C7F-F65CD0072BF4}"/>
              </a:ext>
            </a:extLst>
          </p:cNvPr>
          <p:cNvSpPr/>
          <p:nvPr/>
        </p:nvSpPr>
        <p:spPr>
          <a:xfrm>
            <a:off x="1927247" y="1651000"/>
            <a:ext cx="9792354" cy="5207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scene3d>
            <a:camera prst="perspectiveBelow" fov="1500000">
              <a:rot lat="6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3600" b="1" i="0" u="none" strike="noStrike" kern="1200" cap="none" spc="0" normalizeH="0" baseline="0" noProof="0" dirty="0">
                <a:ln>
                  <a:noFill/>
                </a:ln>
                <a:solidFill>
                  <a:srgbClr val="0094C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Jedes Kind stärken </a:t>
            </a:r>
            <a:r>
              <a:rPr kumimoji="0" lang="de-AT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Salzburg in Zahlen: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2800" b="1" dirty="0">
                <a:solidFill>
                  <a:prstClr val="black"/>
                </a:solidFill>
                <a:latin typeface="Calibri" panose="020F0502020204030204"/>
              </a:rPr>
              <a:t>9</a:t>
            </a: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Salzburger Volksschulen (= 50% aller Salzburger Volksschulen)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de-A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37 Schulen Start 2018/19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35 Schulen Start 2019/20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2400" b="1" dirty="0">
                <a:solidFill>
                  <a:prstClr val="black"/>
                </a:solidFill>
                <a:latin typeface="Calibri" panose="020F0502020204030204"/>
              </a:rPr>
              <a:t>	20 Schulen Start 2020/21</a:t>
            </a:r>
            <a:endParaRPr kumimoji="0" lang="de-A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2800" b="1" dirty="0">
                <a:solidFill>
                  <a:prstClr val="black"/>
                </a:solidFill>
                <a:latin typeface="Calibri" panose="020F0502020204030204"/>
              </a:rPr>
              <a:t>338</a:t>
            </a: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Lehrer*innen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de-A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73 	Start 2018/19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150 	Start 2019/20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2400" b="1" dirty="0">
                <a:solidFill>
                  <a:prstClr val="black"/>
                </a:solidFill>
                <a:latin typeface="Calibri" panose="020F0502020204030204"/>
              </a:rPr>
              <a:t>	115 	Start 2020/21</a:t>
            </a:r>
            <a:endParaRPr kumimoji="0" lang="de-A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Schuljahr 2020/21 lernen ca. 7.500 Kinder mit dem Programm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A33A3AAF-01DA-476E-8CB9-71F9693225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" y="3134293"/>
            <a:ext cx="2732049" cy="185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0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ângulo 28"/>
          <p:cNvSpPr/>
          <p:nvPr/>
        </p:nvSpPr>
        <p:spPr>
          <a:xfrm>
            <a:off x="545432" y="1655127"/>
            <a:ext cx="11646568" cy="5207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scene3d>
            <a:camera prst="perspectiveBelow" fov="1500000">
              <a:rot lat="6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3200" b="1" i="0" u="none" strike="noStrike" kern="1200" cap="none" spc="0" normalizeH="0" baseline="0" noProof="0" dirty="0">
                <a:ln>
                  <a:noFill/>
                </a:ln>
                <a:solidFill>
                  <a:srgbClr val="0094C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Mehrwert für </a:t>
            </a:r>
            <a:r>
              <a:rPr lang="de-AT" sz="3200" b="1" dirty="0">
                <a:solidFill>
                  <a:srgbClr val="0094C8"/>
                </a:solidFill>
                <a:latin typeface="Calibri" panose="020F0502020204030204"/>
              </a:rPr>
              <a:t>Schüler</a:t>
            </a:r>
            <a:r>
              <a:rPr kumimoji="0" lang="de-AT" sz="3200" b="1" i="0" u="none" strike="noStrike" kern="1200" cap="none" spc="0" normalizeH="0" baseline="0" noProof="0" dirty="0">
                <a:ln>
                  <a:noFill/>
                </a:ln>
                <a:solidFill>
                  <a:srgbClr val="0094C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*innen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de-AT" sz="2400" b="1" dirty="0">
                <a:solidFill>
                  <a:srgbClr val="0070C0"/>
                </a:solidFill>
                <a:latin typeface="Calibri" panose="020F0502020204030204"/>
              </a:rPr>
              <a:t>durch das Stärkenportfolio (Band 1 „Jedes Kind stärken“) lernen sich die Kinder besser kennen und einschätzen,</a:t>
            </a:r>
          </a:p>
          <a:p>
            <a:pPr lvl="0">
              <a:lnSpc>
                <a:spcPct val="107000"/>
              </a:lnSpc>
            </a:pPr>
            <a:r>
              <a:rPr lang="de-AT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de-AT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 </a:t>
            </a:r>
            <a:r>
              <a:rPr lang="de-AT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werden sich ihrer Gefühle und Stärken bewusst und lernen, sie zu benennen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de-AT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de-AT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Kinder bekommen ein gestärktes Selbstbewusstsein und werden dadurch kritischer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de-AT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de-AT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Kinder lernen Selbstreflexion und lernen ihre eigenen verborgenen Bedürfnisse kennen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de-AT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de-AT" sz="2400" b="1" dirty="0">
                <a:solidFill>
                  <a:srgbClr val="0094C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Kinder werden achtsamer in der Sprache und im gegenseitigen Umgang </a:t>
            </a:r>
            <a:r>
              <a:rPr lang="de-AT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insbesondere durch das Erlernen der „Giraffensprache“ nach Methoden der </a:t>
            </a:r>
            <a:r>
              <a:rPr lang="de-AT" sz="24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Gewaltfreien Kommunikation</a:t>
            </a:r>
            <a:r>
              <a:rPr lang="de-AT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(Bd. 2 „Jedes Kind stärken“) und durch das Achtsamkeitstraining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A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m 7" descr="title_shadow_50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1832610" y="605790"/>
            <a:ext cx="8549640" cy="475526"/>
          </a:xfrm>
          <a:prstGeom prst="rect">
            <a:avLst/>
          </a:prstGeom>
        </p:spPr>
      </p:pic>
      <p:sp>
        <p:nvSpPr>
          <p:cNvPr id="9" name="Rectângulo 9"/>
          <p:cNvSpPr/>
          <p:nvPr/>
        </p:nvSpPr>
        <p:spPr>
          <a:xfrm>
            <a:off x="138545" y="-38100"/>
            <a:ext cx="12053455" cy="104933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ヒラギノ角ゴ Pro W3" charset="-128"/>
                <a:cs typeface="+mn-cs"/>
              </a:rPr>
              <a:t>       		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ヒラギノ角ゴ Pro W3" charset="-128"/>
                <a:cs typeface="+mn-cs"/>
              </a:rPr>
              <a:t>Feedback von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ヒラギノ角ゴ Pro W3" charset="-128"/>
                <a:cs typeface="+mn-cs"/>
              </a:rPr>
              <a:t>Salzburger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ヒラギノ角ゴ Pro W3" charset="-128"/>
                <a:cs typeface="+mn-cs"/>
              </a:rPr>
              <a:t> Lehrer*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ヒラギノ角ゴ Pro W3" charset="-128"/>
                <a:cs typeface="+mn-cs"/>
              </a:rPr>
              <a:t>innen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ヒラギノ角ゴ Pro W3" charset="-128"/>
                <a:cs typeface="+mn-cs"/>
              </a:rPr>
              <a:t> auf JEDES KIND STÄRKEN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x-none" sz="32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1498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ângulo 28"/>
          <p:cNvSpPr/>
          <p:nvPr/>
        </p:nvSpPr>
        <p:spPr>
          <a:xfrm>
            <a:off x="636872" y="1725206"/>
            <a:ext cx="11646568" cy="5207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scene3d>
            <a:camera prst="perspectiveBelow" fov="1500000">
              <a:rot lat="6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de-AT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Kinder lernen Ich-Botschaften auszusprechen </a:t>
            </a:r>
            <a:endParaRPr lang="de-AT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de-AT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de-AT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 e</a:t>
            </a:r>
            <a:r>
              <a:rPr lang="de-AT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rweitern ihren Wortschatz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de-AT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de-AT" sz="2400" b="1" dirty="0">
                <a:solidFill>
                  <a:srgbClr val="0094C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Kinder lernen, das Verhalten anderer zu reflektieren und werden sensibler anderen gegenüber</a:t>
            </a:r>
            <a:endParaRPr lang="de-AT" sz="2400" b="1" dirty="0">
              <a:solidFill>
                <a:srgbClr val="0094C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de-AT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-&gt; Konflikte werden konstruktiver gelöst</a:t>
            </a:r>
            <a:r>
              <a:rPr lang="de-AT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&gt; </a:t>
            </a:r>
            <a:r>
              <a:rPr lang="de-AT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bessere Klassengemeinschaft</a:t>
            </a:r>
            <a:r>
              <a:rPr lang="de-AT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-&gt; </a:t>
            </a:r>
            <a:r>
              <a:rPr lang="de-AT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mehr Hilfsbereitschaft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de-AT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de-AT" sz="2400" b="1" dirty="0">
                <a:solidFill>
                  <a:srgbClr val="0094C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Kinder dürfen ihre Kreativität ausleben</a:t>
            </a:r>
          </a:p>
          <a:p>
            <a:pPr lvl="0">
              <a:lnSpc>
                <a:spcPct val="107000"/>
              </a:lnSpc>
            </a:pPr>
            <a:r>
              <a:rPr lang="de-AT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de-AT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 sind motiviert und haben Freude an den Themen aus dem Programm; 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de-AT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de-AT" sz="2400" b="1" dirty="0">
                <a:solidFill>
                  <a:srgbClr val="0094C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 kommen leichter zur Ruhe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A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m 7" descr="title_shadow_50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1832610" y="605790"/>
            <a:ext cx="8549640" cy="475526"/>
          </a:xfrm>
          <a:prstGeom prst="rect">
            <a:avLst/>
          </a:prstGeom>
        </p:spPr>
      </p:pic>
      <p:sp>
        <p:nvSpPr>
          <p:cNvPr id="9" name="Rectângulo 9"/>
          <p:cNvSpPr/>
          <p:nvPr/>
        </p:nvSpPr>
        <p:spPr>
          <a:xfrm>
            <a:off x="138545" y="-38100"/>
            <a:ext cx="12053455" cy="104933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ヒラギノ角ゴ Pro W3" charset="-128"/>
                <a:cs typeface="+mn-cs"/>
              </a:rPr>
              <a:t>       			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ヒラギノ角ゴ Pro W3" charset="-128"/>
                <a:cs typeface="+mn-cs"/>
              </a:rPr>
              <a:t>Mehrwert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ヒラギノ角ゴ Pro W3" charset="-128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ヒラギノ角ゴ Pro W3" charset="-128"/>
                <a:cs typeface="+mn-cs"/>
              </a:rPr>
              <a:t>für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ヒラギノ角ゴ Pro W3" charset="-128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ヒラギノ角ゴ Pro W3" charset="-128"/>
                <a:cs typeface="+mn-cs"/>
              </a:rPr>
              <a:t>Schüler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ヒラギノ角ゴ Pro W3" charset="-128"/>
                <a:cs typeface="+mn-cs"/>
              </a:rPr>
              <a:t>*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ヒラギノ角ゴ Pro W3" charset="-128"/>
                <a:cs typeface="+mn-cs"/>
              </a:rPr>
              <a:t>innen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ヒラギノ角ゴ Pro W3" charset="-128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x-none" sz="32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035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ângulo 28"/>
          <p:cNvSpPr/>
          <p:nvPr/>
        </p:nvSpPr>
        <p:spPr>
          <a:xfrm>
            <a:off x="406887" y="1882909"/>
            <a:ext cx="11646568" cy="5207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scene3d>
            <a:camera prst="perspectiveBelow" fov="1500000">
              <a:rot lat="6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3200" b="1" i="0" u="none" strike="noStrike" kern="1200" cap="none" spc="0" normalizeH="0" baseline="0" noProof="0" dirty="0">
                <a:ln>
                  <a:noFill/>
                </a:ln>
                <a:solidFill>
                  <a:srgbClr val="0094C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Mehrwert für Lehrer*innen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Sie werden achtsamer und achten besser auf Stärken der Kinder und bestärken und fördern sie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Sie gewinnen selbst Erkenntnisse und neue Erfahrungen und sind motiviert durch neue Ideen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Sie sind begeistert, sich mit diesen Themen im Unterricht zu beschäftigen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Sie entdecken neue Seiten an den Kindern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AT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Sie sehen Stärken und Schwächen der Kinder neu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AT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Sie schauen genauer auf die Persönlichkeitsstruktur der Kinder hin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A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m 7" descr="title_shadow_50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1832610" y="605790"/>
            <a:ext cx="8549640" cy="475526"/>
          </a:xfrm>
          <a:prstGeom prst="rect">
            <a:avLst/>
          </a:prstGeom>
        </p:spPr>
      </p:pic>
      <p:sp>
        <p:nvSpPr>
          <p:cNvPr id="9" name="Rectângulo 9"/>
          <p:cNvSpPr/>
          <p:nvPr/>
        </p:nvSpPr>
        <p:spPr>
          <a:xfrm>
            <a:off x="138545" y="-38100"/>
            <a:ext cx="12053455" cy="104933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ヒラギノ角ゴ Pro W3" charset="-128"/>
                <a:cs typeface="+mn-cs"/>
              </a:rPr>
              <a:t>       		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ヒラギノ角ゴ Pro W3" charset="-128"/>
                <a:cs typeface="+mn-cs"/>
              </a:rPr>
              <a:t>Feedback von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ヒラギノ角ゴ Pro W3" charset="-128"/>
                <a:cs typeface="+mn-cs"/>
              </a:rPr>
              <a:t>Salzburger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ヒラギノ角ゴ Pro W3" charset="-128"/>
                <a:cs typeface="+mn-cs"/>
              </a:rPr>
              <a:t> Lehrer*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ヒラギノ角ゴ Pro W3" charset="-128"/>
                <a:cs typeface="+mn-cs"/>
              </a:rPr>
              <a:t>innen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ヒラギノ角ゴ Pro W3" charset="-128"/>
                <a:cs typeface="+mn-cs"/>
              </a:rPr>
              <a:t> auf JEDES KIND STÄRKEN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x-none" sz="32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5846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ângulo 28"/>
          <p:cNvSpPr/>
          <p:nvPr/>
        </p:nvSpPr>
        <p:spPr>
          <a:xfrm>
            <a:off x="452835" y="1359999"/>
            <a:ext cx="11646568" cy="5207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scene3d>
            <a:camera prst="perspectiveBelow" fov="1500000">
              <a:rot lat="6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3200" b="1" i="0" u="none" strike="noStrike" kern="1200" cap="none" spc="0" normalizeH="0" baseline="0" noProof="0" dirty="0">
                <a:ln>
                  <a:noFill/>
                </a:ln>
                <a:solidFill>
                  <a:srgbClr val="0094C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Mehrwert für Lehrer*innen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Sie reflektieren die eigene Vorbildwirkung und das eigene Kommunikationsverhalten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AT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Sie intervenieren weniger und können sich mehr zurücknehmen, weil die Kinder selbständiger werden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Das Programm ist ein vielseitiger Methoden- und Materialpool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Die Vorbereitung geht schnell und einfach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 gibt gute Inputs auch für das eigene Leben und man lernt, genau hinzuschauen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AT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Die neue Klassenphilosophie ist Basis für einen respektvollen Umgang miteinander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A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m 7" descr="title_shadow_50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1832610" y="605790"/>
            <a:ext cx="8549640" cy="475526"/>
          </a:xfrm>
          <a:prstGeom prst="rect">
            <a:avLst/>
          </a:prstGeom>
        </p:spPr>
      </p:pic>
      <p:sp>
        <p:nvSpPr>
          <p:cNvPr id="7" name="Rectângulo 9">
            <a:extLst>
              <a:ext uri="{FF2B5EF4-FFF2-40B4-BE49-F238E27FC236}">
                <a16:creationId xmlns:a16="http://schemas.microsoft.com/office/drawing/2014/main" id="{78F8C878-F436-4497-A822-57F97ECB9E6B}"/>
              </a:ext>
            </a:extLst>
          </p:cNvPr>
          <p:cNvSpPr/>
          <p:nvPr/>
        </p:nvSpPr>
        <p:spPr>
          <a:xfrm>
            <a:off x="138545" y="-38100"/>
            <a:ext cx="12053455" cy="104933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ヒラギノ角ゴ Pro W3" charset="-128"/>
                <a:cs typeface="+mn-cs"/>
              </a:rPr>
              <a:t>       		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ヒラギノ角ゴ Pro W3" charset="-128"/>
                <a:cs typeface="+mn-cs"/>
              </a:rPr>
              <a:t>Feedback von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ヒラギノ角ゴ Pro W3" charset="-128"/>
                <a:cs typeface="+mn-cs"/>
              </a:rPr>
              <a:t>Salzbuger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ヒラギノ角ゴ Pro W3" charset="-128"/>
                <a:cs typeface="+mn-cs"/>
              </a:rPr>
              <a:t> Lehrer*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ヒラギノ角ゴ Pro W3" charset="-128"/>
                <a:cs typeface="+mn-cs"/>
              </a:rPr>
              <a:t>innen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ヒラギノ角ゴ Pro W3" charset="-128"/>
                <a:cs typeface="+mn-cs"/>
              </a:rPr>
              <a:t> auf JEDES KIND STÄRKEN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x-none" sz="32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0820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ângulo 28"/>
          <p:cNvSpPr/>
          <p:nvPr/>
        </p:nvSpPr>
        <p:spPr>
          <a:xfrm>
            <a:off x="339173" y="1633612"/>
            <a:ext cx="11852827" cy="5207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scene3d>
            <a:camera prst="perspectiveBelow" fov="1500000">
              <a:rot lat="6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3200" b="1" i="0" u="none" strike="noStrike" kern="1200" cap="none" spc="0" normalizeH="0" baseline="0" noProof="0" dirty="0">
                <a:ln>
                  <a:noFill/>
                </a:ln>
                <a:solidFill>
                  <a:srgbClr val="0094C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Mehrwert für die Schule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AT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Lehrer*innen werden sich eigener Stärken bewusst und erlernen untereinander neue Umgangsformen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gegenseitige Wahrnehmung hat sich verändert - Achtsamkeit bekommt im Kollegium eine Wichtigkeit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Programm wird auch im Pausenhof wirksam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guter Umgang mit Konflikten - Konfliktlösung durch „Giraffensprache“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AT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durch das Programm kommt es vermehrt zu Gesprächen mit Eltern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Programm vermittelt Kompetenzen des 21.Jahrhunderts und wichtige Werte für die Schule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A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m 7" descr="title_shadow_50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1832610" y="605790"/>
            <a:ext cx="8549640" cy="475526"/>
          </a:xfrm>
          <a:prstGeom prst="rect">
            <a:avLst/>
          </a:prstGeom>
        </p:spPr>
      </p:pic>
      <p:sp>
        <p:nvSpPr>
          <p:cNvPr id="5" name="Rectângulo 9">
            <a:extLst>
              <a:ext uri="{FF2B5EF4-FFF2-40B4-BE49-F238E27FC236}">
                <a16:creationId xmlns:a16="http://schemas.microsoft.com/office/drawing/2014/main" id="{FE7298F4-C59C-4112-AE8F-26902A081C87}"/>
              </a:ext>
            </a:extLst>
          </p:cNvPr>
          <p:cNvSpPr/>
          <p:nvPr/>
        </p:nvSpPr>
        <p:spPr>
          <a:xfrm>
            <a:off x="138545" y="-38100"/>
            <a:ext cx="12053455" cy="104933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ヒラギノ角ゴ Pro W3" charset="-128"/>
                <a:cs typeface="+mn-cs"/>
              </a:rPr>
              <a:t>       		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ヒラギノ角ゴ Pro W3" charset="-128"/>
                <a:cs typeface="+mn-cs"/>
              </a:rPr>
              <a:t>Feedback von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ヒラギノ角ゴ Pro W3" charset="-128"/>
                <a:cs typeface="+mn-cs"/>
              </a:rPr>
              <a:t>Salzbuger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ヒラギノ角ゴ Pro W3" charset="-128"/>
                <a:cs typeface="+mn-cs"/>
              </a:rPr>
              <a:t> Lehrer*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ヒラギノ角ゴ Pro W3" charset="-128"/>
                <a:cs typeface="+mn-cs"/>
              </a:rPr>
              <a:t>innen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ヒラギノ角ゴ Pro W3" charset="-128"/>
                <a:cs typeface="+mn-cs"/>
              </a:rPr>
              <a:t> auf JEDES KIND STÄRKEN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x-none" sz="32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9228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BF770737-D7B9-42F9-9732-832319C1BFAE}"/>
              </a:ext>
            </a:extLst>
          </p:cNvPr>
          <p:cNvSpPr/>
          <p:nvPr/>
        </p:nvSpPr>
        <p:spPr>
          <a:xfrm rot="20921948">
            <a:off x="-574139" y="245533"/>
            <a:ext cx="6061752" cy="1547219"/>
          </a:xfrm>
          <a:prstGeom prst="ellipse">
            <a:avLst/>
          </a:prstGeom>
          <a:solidFill>
            <a:srgbClr val="FFC0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A19F113-20DE-40D7-AF48-0B673BD8600B}"/>
              </a:ext>
            </a:extLst>
          </p:cNvPr>
          <p:cNvSpPr txBox="1"/>
          <p:nvPr/>
        </p:nvSpPr>
        <p:spPr>
          <a:xfrm rot="20967477">
            <a:off x="313769" y="357422"/>
            <a:ext cx="4762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zusammenfassende Videos: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31077CEC-615C-4988-82A9-60C8452BF9BC}"/>
              </a:ext>
            </a:extLst>
          </p:cNvPr>
          <p:cNvSpPr txBox="1">
            <a:spLocks noChangeArrowheads="1"/>
          </p:cNvSpPr>
          <p:nvPr/>
        </p:nvSpPr>
        <p:spPr>
          <a:xfrm>
            <a:off x="4279883" y="1534399"/>
            <a:ext cx="4112862" cy="352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Jedes Kind stärken &amp; Jugend stärken</a:t>
            </a:r>
          </a:p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de-A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0A728A3B-359A-4640-B4E1-4CD1901A6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2263" y="87490"/>
            <a:ext cx="3759737" cy="186330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05C1858-A382-4BA7-9FA8-1E5754690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894" y="2020478"/>
            <a:ext cx="3001860" cy="1821213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A28DF2E3-155F-4055-84C3-746BE2BAC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2263" y="3893203"/>
            <a:ext cx="3001859" cy="165043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397D82D-A456-4569-B347-06815D3C69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2263" y="5613319"/>
            <a:ext cx="3606319" cy="1244681"/>
          </a:xfrm>
          <a:prstGeom prst="rect">
            <a:avLst/>
          </a:prstGeom>
        </p:spPr>
      </p:pic>
      <p:sp>
        <p:nvSpPr>
          <p:cNvPr id="20" name="Titel 1">
            <a:extLst>
              <a:ext uri="{FF2B5EF4-FFF2-40B4-BE49-F238E27FC236}">
                <a16:creationId xmlns:a16="http://schemas.microsoft.com/office/drawing/2014/main" id="{F709AAD1-1D70-4BCD-BB88-61CD19D9ABBE}"/>
              </a:ext>
            </a:extLst>
          </p:cNvPr>
          <p:cNvSpPr txBox="1">
            <a:spLocks noChangeArrowheads="1"/>
          </p:cNvSpPr>
          <p:nvPr/>
        </p:nvSpPr>
        <p:spPr>
          <a:xfrm>
            <a:off x="4217762" y="3415133"/>
            <a:ext cx="4112862" cy="352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Lernen im 21. Jahrhundert</a:t>
            </a:r>
          </a:p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de-A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187C7FE4-655B-4DCA-8921-8C8EAF63122E}"/>
              </a:ext>
            </a:extLst>
          </p:cNvPr>
          <p:cNvSpPr txBox="1">
            <a:spLocks noChangeArrowheads="1"/>
          </p:cNvSpPr>
          <p:nvPr/>
        </p:nvSpPr>
        <p:spPr>
          <a:xfrm>
            <a:off x="4217762" y="5084578"/>
            <a:ext cx="4112862" cy="352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Lernen durch Herausforderungen</a:t>
            </a:r>
          </a:p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de-A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60A721D7-9422-4462-B1ED-CCDDB61A7BF7}"/>
              </a:ext>
            </a:extLst>
          </p:cNvPr>
          <p:cNvSpPr txBox="1">
            <a:spLocks noChangeArrowheads="1"/>
          </p:cNvSpPr>
          <p:nvPr/>
        </p:nvSpPr>
        <p:spPr>
          <a:xfrm>
            <a:off x="4217762" y="6495104"/>
            <a:ext cx="4112862" cy="352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Warum </a:t>
            </a:r>
            <a:r>
              <a:rPr kumimoji="0" lang="de-AT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Entrepreneurship Education</a:t>
            </a:r>
            <a:r>
              <a:rPr kumimoji="0" lang="de-A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?</a:t>
            </a:r>
          </a:p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de-A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23" name="Inhaltsplatzhalter 4" descr="Ein Bild, das Karte enthält.&#10;&#10;Automatisch generierte Beschreibung">
            <a:extLst>
              <a:ext uri="{FF2B5EF4-FFF2-40B4-BE49-F238E27FC236}">
                <a16:creationId xmlns:a16="http://schemas.microsoft.com/office/drawing/2014/main" id="{E89EB4EA-A730-4501-9347-812BE2EA514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78" b="18006"/>
          <a:stretch/>
        </p:blipFill>
        <p:spPr>
          <a:xfrm>
            <a:off x="0" y="4127041"/>
            <a:ext cx="4720644" cy="2833192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E6DC9817-5282-417E-B064-B0DC6DBCA319}"/>
              </a:ext>
            </a:extLst>
          </p:cNvPr>
          <p:cNvSpPr txBox="1"/>
          <p:nvPr/>
        </p:nvSpPr>
        <p:spPr>
          <a:xfrm rot="21042266">
            <a:off x="146984" y="2617644"/>
            <a:ext cx="8141552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https://youtube.com/playlist?list=PLtpldeoJYus4tQOlh4rlCBfhj-YWYmuQ5</a:t>
            </a:r>
            <a:endParaRPr lang="de-AT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9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1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Karte enthält.&#10;&#10;Automatisch generierte Beschreibung">
            <a:extLst>
              <a:ext uri="{FF2B5EF4-FFF2-40B4-BE49-F238E27FC236}">
                <a16:creationId xmlns:a16="http://schemas.microsoft.com/office/drawing/2014/main" id="{E494A8C4-FF1B-41B4-A55C-B62055676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48" y="287057"/>
            <a:ext cx="8551645" cy="628388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FFEFEA8-E288-443F-BF8E-9F05E0DA0268}"/>
              </a:ext>
            </a:extLst>
          </p:cNvPr>
          <p:cNvSpPr txBox="1"/>
          <p:nvPr/>
        </p:nvSpPr>
        <p:spPr>
          <a:xfrm>
            <a:off x="2322228" y="6514326"/>
            <a:ext cx="2381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>
                <a:solidFill>
                  <a:schemeClr val="bg1"/>
                </a:solidFill>
              </a:rPr>
              <a:t>Kontakt: eva.jambor@ifte.at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5795A88-57AC-4FC0-97EA-04CCD17D0CF1}"/>
              </a:ext>
            </a:extLst>
          </p:cNvPr>
          <p:cNvSpPr txBox="1"/>
          <p:nvPr/>
        </p:nvSpPr>
        <p:spPr>
          <a:xfrm>
            <a:off x="8925339" y="2435086"/>
            <a:ext cx="305131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/>
              <a:t>Kontakt:</a:t>
            </a:r>
            <a:br>
              <a:rPr lang="de-AT" sz="2400" b="1" dirty="0"/>
            </a:br>
            <a:br>
              <a:rPr lang="de-AT" sz="2400" b="1" dirty="0"/>
            </a:br>
            <a:r>
              <a:rPr lang="de-AT" sz="24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eva.jambor@ifte.at</a:t>
            </a:r>
            <a:endParaRPr lang="de-AT" sz="2400" b="1" dirty="0">
              <a:solidFill>
                <a:srgbClr val="0070C0"/>
              </a:solidFill>
            </a:endParaRPr>
          </a:p>
          <a:p>
            <a:endParaRPr lang="de-AT" sz="2400" b="1" dirty="0">
              <a:solidFill>
                <a:srgbClr val="0070C0"/>
              </a:solidFill>
            </a:endParaRPr>
          </a:p>
          <a:p>
            <a:endParaRPr lang="de-AT" dirty="0"/>
          </a:p>
        </p:txBody>
      </p:sp>
      <p:pic>
        <p:nvPicPr>
          <p:cNvPr id="3" name="Grafik 2" descr="Ein Bild, das Text, Schild, Anzeige, Bilderrahmen enthält.&#10;&#10;Automatisch generierte Beschreibung">
            <a:extLst>
              <a:ext uri="{FF2B5EF4-FFF2-40B4-BE49-F238E27FC236}">
                <a16:creationId xmlns:a16="http://schemas.microsoft.com/office/drawing/2014/main" id="{7A2B4CB0-E576-488C-A6EE-7DB576BCFB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094" y="4537927"/>
            <a:ext cx="2606506" cy="180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2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7057CE4-EFEC-4FC2-90D5-05428A80A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59" y="4951801"/>
            <a:ext cx="2234764" cy="939337"/>
          </a:xfrm>
          <a:prstGeom prst="rect">
            <a:avLst/>
          </a:prstGeom>
        </p:spPr>
      </p:pic>
      <p:pic>
        <p:nvPicPr>
          <p:cNvPr id="3" name="Grafik 3">
            <a:extLst>
              <a:ext uri="{FF2B5EF4-FFF2-40B4-BE49-F238E27FC236}">
                <a16:creationId xmlns:a16="http://schemas.microsoft.com/office/drawing/2014/main" id="{2B6A95A4-BA4A-4A9E-B827-91D6CB2DA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59" y="2817308"/>
            <a:ext cx="1954903" cy="90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04D27D9-5F0D-4072-ADF5-413D304E9970}"/>
              </a:ext>
            </a:extLst>
          </p:cNvPr>
          <p:cNvSpPr txBox="1"/>
          <p:nvPr/>
        </p:nvSpPr>
        <p:spPr>
          <a:xfrm>
            <a:off x="1958534" y="4191874"/>
            <a:ext cx="105142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AT" sz="2800" b="1" dirty="0"/>
              <a:t>… ist im Land Salzburg im Regierungsübereinkommen verankert </a:t>
            </a:r>
          </a:p>
          <a:p>
            <a:pPr lvl="1"/>
            <a:r>
              <a:rPr lang="de-AT" sz="2800" b="1" dirty="0"/>
              <a:t>Ziel: Einführung an allen Volksschulen des Landes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AT" sz="2400" b="1" dirty="0"/>
              <a:t>2020/21 lernen ca. 7.500 Kinder an 93 Salzburger Volkschulen mit </a:t>
            </a:r>
          </a:p>
          <a:p>
            <a:pPr lvl="1"/>
            <a:r>
              <a:rPr lang="de-AT" sz="2400" b="1" dirty="0"/>
              <a:t>      „Jedes Kind stärken“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de-AT" sz="2400" b="1" dirty="0"/>
              <a:t>2021 Start mit „Jugend stärken“ an der Sekundarstufe I</a:t>
            </a:r>
          </a:p>
        </p:txBody>
      </p:sp>
      <p:pic>
        <p:nvPicPr>
          <p:cNvPr id="12" name="Grafik 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AF821AF2-303A-4D14-89FA-9206537FC9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93" y="0"/>
            <a:ext cx="3917068" cy="285905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8E064DE-242D-4826-B790-C9DE9DB5C311}"/>
              </a:ext>
            </a:extLst>
          </p:cNvPr>
          <p:cNvSpPr txBox="1"/>
          <p:nvPr/>
        </p:nvSpPr>
        <p:spPr>
          <a:xfrm>
            <a:off x="1576728" y="2457827"/>
            <a:ext cx="105142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de-AT" sz="2800" b="1" dirty="0"/>
              <a:t>…. wurde im größten Feldversuch der EU zu Entrepreneurship Education von 2015 – 2018 wissenschaftlich beforscht 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de-AT" sz="2400" b="1" dirty="0">
                <a:solidFill>
                  <a:schemeClr val="bg1">
                    <a:lumMod val="50000"/>
                  </a:schemeClr>
                </a:solidFill>
              </a:rPr>
              <a:t>„You</a:t>
            </a:r>
            <a:r>
              <a:rPr lang="de-AT" sz="2400" b="1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de-AT" sz="2400" b="1" dirty="0">
                <a:solidFill>
                  <a:schemeClr val="bg1">
                    <a:lumMod val="50000"/>
                  </a:schemeClr>
                </a:solidFill>
              </a:rPr>
              <a:t> Start </a:t>
            </a:r>
            <a:r>
              <a:rPr lang="de-AT" sz="2400" b="1" dirty="0" err="1">
                <a:solidFill>
                  <a:schemeClr val="bg1">
                    <a:lumMod val="50000"/>
                  </a:schemeClr>
                </a:solidFill>
              </a:rPr>
              <a:t>Entrepreneurial</a:t>
            </a:r>
            <a:r>
              <a:rPr lang="de-AT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AT" sz="2400" b="1" dirty="0" err="1">
                <a:solidFill>
                  <a:schemeClr val="bg1">
                    <a:lumMod val="50000"/>
                  </a:schemeClr>
                </a:solidFill>
              </a:rPr>
              <a:t>Challenges</a:t>
            </a:r>
            <a:r>
              <a:rPr lang="de-AT" sz="2400" b="1" dirty="0">
                <a:solidFill>
                  <a:schemeClr val="bg1">
                    <a:lumMod val="50000"/>
                  </a:schemeClr>
                </a:solidFill>
              </a:rPr>
              <a:t> Project“</a:t>
            </a:r>
          </a:p>
        </p:txBody>
      </p:sp>
    </p:spTree>
    <p:extLst>
      <p:ext uri="{BB962C8B-B14F-4D97-AF65-F5344CB8AC3E}">
        <p14:creationId xmlns:p14="http://schemas.microsoft.com/office/powerpoint/2010/main" val="29738898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578DD7E-5FAA-4B2F-9896-0831BA86D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75" y="4079159"/>
            <a:ext cx="1954903" cy="81318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B2B518B-57AA-40EF-9C22-1FC1EDED5BB2}"/>
              </a:ext>
            </a:extLst>
          </p:cNvPr>
          <p:cNvSpPr txBox="1"/>
          <p:nvPr/>
        </p:nvSpPr>
        <p:spPr>
          <a:xfrm>
            <a:off x="1991987" y="3950492"/>
            <a:ext cx="105142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de-AT" sz="2800" b="1" dirty="0"/>
              <a:t>… wurde im Rahmen des </a:t>
            </a:r>
            <a:r>
              <a:rPr lang="de-AT" sz="2800" b="1" dirty="0">
                <a:solidFill>
                  <a:schemeClr val="bg1">
                    <a:lumMod val="50000"/>
                  </a:schemeClr>
                </a:solidFill>
              </a:rPr>
              <a:t>EU-Projekts UKIDs </a:t>
            </a:r>
            <a:r>
              <a:rPr lang="de-AT" sz="2800" b="1" dirty="0"/>
              <a:t>in der Lehrer*innen-Ausbildung in 6 Ländern verankert 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de-AT" sz="2400" b="1" dirty="0"/>
              <a:t>in Österreich an der KPH Wien/Krems</a:t>
            </a:r>
          </a:p>
        </p:txBody>
      </p:sp>
      <p:pic>
        <p:nvPicPr>
          <p:cNvPr id="12" name="Grafik 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AF821AF2-303A-4D14-89FA-9206537FC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49" y="251299"/>
            <a:ext cx="4646979" cy="339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300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eacea.ec.europa.eu/img/logos/erasmus_plus/eu_flag_co_funded_pos_%5brgb%5d_r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534" y="5785323"/>
            <a:ext cx="3052620" cy="8719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9D80234-42ED-4A22-B524-94D9A02CB94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792007" y="880065"/>
            <a:ext cx="8607985" cy="435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0201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2032001" y="217730"/>
            <a:ext cx="6869113" cy="628164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>
                <a:solidFill>
                  <a:srgbClr val="002060"/>
                </a:solidFill>
                <a:latin typeface="Calibri"/>
                <a:cs typeface="Calibri"/>
              </a:rPr>
              <a:t>Erasmus+ - </a:t>
            </a:r>
            <a:r>
              <a:rPr lang="en-US" sz="2800" b="1" kern="0" dirty="0" err="1">
                <a:solidFill>
                  <a:srgbClr val="002060"/>
                </a:solidFill>
                <a:latin typeface="Calibri"/>
                <a:cs typeface="Calibri"/>
              </a:rPr>
              <a:t>Projekt</a:t>
            </a:r>
            <a:r>
              <a:rPr lang="en-US" sz="2800" b="1" kern="0" dirty="0">
                <a:solidFill>
                  <a:srgbClr val="002060"/>
                </a:solidFill>
                <a:latin typeface="Calibri"/>
                <a:cs typeface="Calibri"/>
              </a:rPr>
              <a:t>, key action 3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572499D-99B5-437D-A89F-1643EF74AC9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54931" y="217730"/>
            <a:ext cx="1209040" cy="571500"/>
          </a:xfrm>
          <a:prstGeom prst="rect">
            <a:avLst/>
          </a:prstGeom>
        </p:spPr>
      </p:pic>
      <p:pic>
        <p:nvPicPr>
          <p:cNvPr id="5" name="Picture 2" descr="http://eacea.ec.europa.eu/img/logos/erasmus_plus/eu_flag_co_funded_pos_%5brgb%5d_right.jpg">
            <a:extLst>
              <a:ext uri="{FF2B5EF4-FFF2-40B4-BE49-F238E27FC236}">
                <a16:creationId xmlns:a16="http://schemas.microsoft.com/office/drawing/2014/main" id="{F2CFEF77-1FA1-4B57-A5A4-2581B8D7C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099" y="310492"/>
            <a:ext cx="1973785" cy="5637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 descr="Ein Bild, das Text, Schild, Anzeige, Bilderrahmen enthält.&#10;&#10;Automatisch generierte Beschreibung">
            <a:extLst>
              <a:ext uri="{FF2B5EF4-FFF2-40B4-BE49-F238E27FC236}">
                <a16:creationId xmlns:a16="http://schemas.microsoft.com/office/drawing/2014/main" id="{6C1E921E-3EA2-4AE2-AD59-81936D9F82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185" y="184070"/>
            <a:ext cx="1049218" cy="726873"/>
          </a:xfrm>
          <a:prstGeom prst="rect">
            <a:avLst/>
          </a:prstGeom>
        </p:spPr>
      </p:pic>
      <p:sp>
        <p:nvSpPr>
          <p:cNvPr id="18" name="TextBox 3">
            <a:extLst>
              <a:ext uri="{FF2B5EF4-FFF2-40B4-BE49-F238E27FC236}">
                <a16:creationId xmlns:a16="http://schemas.microsoft.com/office/drawing/2014/main" id="{F23390F3-F763-4E6A-8ABD-8D49A4B0DE5C}"/>
              </a:ext>
            </a:extLst>
          </p:cNvPr>
          <p:cNvSpPr txBox="1"/>
          <p:nvPr/>
        </p:nvSpPr>
        <p:spPr>
          <a:xfrm>
            <a:off x="917345" y="1398075"/>
            <a:ext cx="10192588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Programmziel </a:t>
            </a:r>
            <a:r>
              <a:rPr kumimoji="0" lang="de-AT" sz="2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 Narrow"/>
              </a:rPr>
              <a:t>EACEA/10/14 Programm Erasmus +,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 Narrow"/>
              </a:rPr>
              <a:t>Key action 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 Narrow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Förderung der systemrelevanten Wirkung innovativer politischer Maßnahmen über Feldversuche, um die Wirksamkeit und Effizienz der Systeme der allgemeinen und beruflichen Bildung sowie der Jugendpolitik zu verbessern </a:t>
            </a:r>
            <a:br>
              <a: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</a:b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Projektziele:</a:t>
            </a:r>
            <a: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stärkere Verankerung von </a:t>
            </a:r>
            <a:r>
              <a:rPr kumimoji="0" lang="de-A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Entrepreneurship</a:t>
            </a:r>
            <a:r>
              <a: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Education im Rahmen der Schulpflicht in Europa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Förderung der Kooperation zwischen den teilnehmenden Ländern (mit dem Fernziel: Bildung eines europäischen Netzwerkes für </a:t>
            </a:r>
            <a:r>
              <a:rPr kumimoji="0" lang="de-A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Entrepreneurship</a:t>
            </a:r>
            <a:r>
              <a: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Projektergebnis</a:t>
            </a:r>
            <a:r>
              <a:rPr kumimoji="0" lang="de-AT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:</a:t>
            </a:r>
            <a: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br>
              <a: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</a:br>
            <a:r>
              <a: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Ein innovatives, transferier- und skalierbares Programm für </a:t>
            </a:r>
            <a:r>
              <a:rPr kumimoji="0" lang="de-A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Entrepreneurship</a:t>
            </a:r>
            <a:r>
              <a: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Education liegt vor: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entwickelt in Österreich,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getestet in wissenschaftlich ausgewerteten Feldversuchen in den fünf involvierten Ländern.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Projektdauer</a:t>
            </a:r>
            <a:r>
              <a:rPr kumimoji="0" lang="de-AT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: </a:t>
            </a:r>
            <a:r>
              <a: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Jänner 2015 bis Juni 2018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1962653" y="265772"/>
            <a:ext cx="6869113" cy="628164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 err="1">
                <a:solidFill>
                  <a:srgbClr val="002060"/>
                </a:solidFill>
                <a:latin typeface="Calibri"/>
                <a:cs typeface="Calibri"/>
              </a:rPr>
              <a:t>Projektpartner</a:t>
            </a:r>
            <a:r>
              <a:rPr lang="en-US" sz="2800" b="1" kern="0" dirty="0">
                <a:solidFill>
                  <a:srgbClr val="002060"/>
                </a:solidFill>
                <a:latin typeface="Calibri"/>
                <a:cs typeface="Calibri"/>
              </a:rPr>
              <a:t> international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572499D-99B5-437D-A89F-1643EF74AC9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54931" y="217730"/>
            <a:ext cx="1209040" cy="571500"/>
          </a:xfrm>
          <a:prstGeom prst="rect">
            <a:avLst/>
          </a:prstGeom>
        </p:spPr>
      </p:pic>
      <p:pic>
        <p:nvPicPr>
          <p:cNvPr id="5" name="Picture 2" descr="http://eacea.ec.europa.eu/img/logos/erasmus_plus/eu_flag_co_funded_pos_%5brgb%5d_right.jpg">
            <a:extLst>
              <a:ext uri="{FF2B5EF4-FFF2-40B4-BE49-F238E27FC236}">
                <a16:creationId xmlns:a16="http://schemas.microsoft.com/office/drawing/2014/main" id="{F2CFEF77-1FA1-4B57-A5A4-2581B8D7C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351" y="282099"/>
            <a:ext cx="1973785" cy="56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 descr="Ein Bild, das Text, Schild, Anzeige, Bilderrahmen enthält.&#10;&#10;Automatisch generierte Beschreibung">
            <a:extLst>
              <a:ext uri="{FF2B5EF4-FFF2-40B4-BE49-F238E27FC236}">
                <a16:creationId xmlns:a16="http://schemas.microsoft.com/office/drawing/2014/main" id="{6C1E921E-3EA2-4AE2-AD59-81936D9F82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766" y="167063"/>
            <a:ext cx="1049218" cy="726873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5428FF2C-37C0-4BBC-A1B5-D27E6FA9D3F2}"/>
              </a:ext>
            </a:extLst>
          </p:cNvPr>
          <p:cNvSpPr txBox="1">
            <a:spLocks/>
          </p:cNvSpPr>
          <p:nvPr/>
        </p:nvSpPr>
        <p:spPr>
          <a:xfrm>
            <a:off x="1854589" y="1146321"/>
            <a:ext cx="10337411" cy="5544616"/>
          </a:xfrm>
          <a:prstGeom prst="rect">
            <a:avLst/>
          </a:prstGeom>
        </p:spPr>
        <p:txBody>
          <a:bodyPr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>
              <a:spcBef>
                <a:spcPts val="1200"/>
              </a:spcBef>
            </a:pPr>
            <a:br>
              <a:rPr lang="de-AT" sz="2000" b="1" u="sng" kern="0" dirty="0"/>
            </a:br>
            <a:br>
              <a:rPr lang="de-AT" sz="2000" b="1" kern="0" dirty="0"/>
            </a:br>
            <a:r>
              <a:rPr lang="de-AT" sz="2000" b="1" kern="0" dirty="0">
                <a:solidFill>
                  <a:srgbClr val="002060"/>
                </a:solidFill>
              </a:rPr>
              <a:t>PT: </a:t>
            </a:r>
            <a:r>
              <a:rPr lang="en-US" sz="2000" kern="0" dirty="0">
                <a:solidFill>
                  <a:srgbClr val="002060"/>
                </a:solidFill>
              </a:rPr>
              <a:t>Ministry of Education and Science </a:t>
            </a:r>
            <a:r>
              <a:rPr lang="en-US" sz="1800" kern="0" dirty="0">
                <a:solidFill>
                  <a:srgbClr val="002060"/>
                </a:solidFill>
              </a:rPr>
              <a:t>(</a:t>
            </a:r>
            <a:r>
              <a:rPr lang="de-AT" sz="1800" kern="0" dirty="0">
                <a:solidFill>
                  <a:srgbClr val="002060"/>
                </a:solidFill>
              </a:rPr>
              <a:t>General </a:t>
            </a:r>
            <a:r>
              <a:rPr lang="de-AT" sz="1800" kern="0" dirty="0" err="1">
                <a:solidFill>
                  <a:srgbClr val="002060"/>
                </a:solidFill>
              </a:rPr>
              <a:t>Directorate</a:t>
            </a:r>
            <a:r>
              <a:rPr lang="de-AT" sz="1800" kern="0" dirty="0">
                <a:solidFill>
                  <a:srgbClr val="002060"/>
                </a:solidFill>
              </a:rPr>
              <a:t> for Education)</a:t>
            </a:r>
            <a:br>
              <a:rPr lang="de-AT" sz="1800" kern="0" dirty="0">
                <a:solidFill>
                  <a:srgbClr val="002060"/>
                </a:solidFill>
              </a:rPr>
            </a:br>
            <a:br>
              <a:rPr lang="de-AT" sz="2000" kern="0" dirty="0">
                <a:solidFill>
                  <a:srgbClr val="002060"/>
                </a:solidFill>
              </a:rPr>
            </a:br>
            <a:r>
              <a:rPr lang="de-AT" sz="2000" b="1" kern="0" dirty="0">
                <a:solidFill>
                  <a:srgbClr val="002060"/>
                </a:solidFill>
              </a:rPr>
              <a:t>AT: </a:t>
            </a:r>
            <a:r>
              <a:rPr lang="en-US" sz="2000" kern="0" dirty="0" err="1">
                <a:solidFill>
                  <a:srgbClr val="002060"/>
                </a:solidFill>
              </a:rPr>
              <a:t>Bundesministerium</a:t>
            </a:r>
            <a:r>
              <a:rPr lang="en-US" sz="2000" kern="0" dirty="0">
                <a:solidFill>
                  <a:srgbClr val="002060"/>
                </a:solidFill>
              </a:rPr>
              <a:t> </a:t>
            </a:r>
            <a:r>
              <a:rPr lang="en-US" sz="2000" kern="0" dirty="0" err="1">
                <a:solidFill>
                  <a:srgbClr val="002060"/>
                </a:solidFill>
              </a:rPr>
              <a:t>für</a:t>
            </a:r>
            <a:r>
              <a:rPr lang="en-US" sz="2000" kern="0" dirty="0">
                <a:solidFill>
                  <a:srgbClr val="002060"/>
                </a:solidFill>
              </a:rPr>
              <a:t> </a:t>
            </a:r>
            <a:r>
              <a:rPr lang="en-US" sz="2000" kern="0" dirty="0" err="1">
                <a:solidFill>
                  <a:srgbClr val="002060"/>
                </a:solidFill>
              </a:rPr>
              <a:t>Bildung</a:t>
            </a:r>
            <a:r>
              <a:rPr lang="en-US" sz="2000" kern="0" dirty="0">
                <a:solidFill>
                  <a:srgbClr val="002060"/>
                </a:solidFill>
              </a:rPr>
              <a:t> und Frauen </a:t>
            </a:r>
            <a:r>
              <a:rPr lang="en-US" sz="1800" kern="0" dirty="0">
                <a:solidFill>
                  <a:srgbClr val="002060"/>
                </a:solidFill>
              </a:rPr>
              <a:t>(</a:t>
            </a:r>
            <a:r>
              <a:rPr lang="en-US" sz="1800" kern="0" dirty="0" err="1">
                <a:solidFill>
                  <a:srgbClr val="002060"/>
                </a:solidFill>
              </a:rPr>
              <a:t>Sektion</a:t>
            </a:r>
            <a:r>
              <a:rPr lang="en-US" sz="1800" kern="0" dirty="0">
                <a:solidFill>
                  <a:srgbClr val="002060"/>
                </a:solidFill>
              </a:rPr>
              <a:t> II – </a:t>
            </a:r>
            <a:r>
              <a:rPr lang="en-US" sz="1800" kern="0" dirty="0" err="1">
                <a:solidFill>
                  <a:srgbClr val="002060"/>
                </a:solidFill>
              </a:rPr>
              <a:t>Berufsbildendes</a:t>
            </a:r>
            <a:r>
              <a:rPr lang="en-US" sz="1800" kern="0" dirty="0">
                <a:solidFill>
                  <a:srgbClr val="002060"/>
                </a:solidFill>
              </a:rPr>
              <a:t> </a:t>
            </a:r>
            <a:r>
              <a:rPr lang="en-US" sz="1800" kern="0" dirty="0" err="1">
                <a:solidFill>
                  <a:srgbClr val="002060"/>
                </a:solidFill>
              </a:rPr>
              <a:t>Schulwesen</a:t>
            </a:r>
            <a:r>
              <a:rPr lang="en-US" sz="1800" kern="0" dirty="0">
                <a:solidFill>
                  <a:srgbClr val="002060"/>
                </a:solidFill>
              </a:rPr>
              <a:t>)</a:t>
            </a:r>
            <a:br>
              <a:rPr lang="en-US" sz="1800" i="1" kern="0" dirty="0">
                <a:solidFill>
                  <a:srgbClr val="002060"/>
                </a:solidFill>
              </a:rPr>
            </a:br>
            <a:br>
              <a:rPr lang="en-US" sz="2000" kern="0" dirty="0">
                <a:solidFill>
                  <a:srgbClr val="002060"/>
                </a:solidFill>
              </a:rPr>
            </a:br>
            <a:r>
              <a:rPr lang="en-US" sz="2000" b="1" kern="0" dirty="0">
                <a:solidFill>
                  <a:srgbClr val="002060"/>
                </a:solidFill>
              </a:rPr>
              <a:t>LU: </a:t>
            </a:r>
            <a:r>
              <a:rPr lang="fr-FR" sz="2000" kern="0" dirty="0">
                <a:solidFill>
                  <a:srgbClr val="002060"/>
                </a:solidFill>
              </a:rPr>
              <a:t>Ministère de l’Education Nationale, de la Jeunesse et de l’Enfance </a:t>
            </a:r>
            <a:br>
              <a:rPr lang="fr-FR" sz="2000" kern="0" dirty="0">
                <a:solidFill>
                  <a:srgbClr val="002060"/>
                </a:solidFill>
              </a:rPr>
            </a:br>
            <a:r>
              <a:rPr lang="fr-FR" sz="2000" kern="0" dirty="0">
                <a:solidFill>
                  <a:srgbClr val="002060"/>
                </a:solidFill>
              </a:rPr>
              <a:t>       </a:t>
            </a:r>
            <a:r>
              <a:rPr lang="de-AT" sz="1800" kern="0" dirty="0">
                <a:solidFill>
                  <a:srgbClr val="002060"/>
                </a:solidFill>
              </a:rPr>
              <a:t>SCRIPT</a:t>
            </a:r>
            <a:r>
              <a:rPr lang="de-AT" sz="2000" kern="0" dirty="0">
                <a:solidFill>
                  <a:srgbClr val="002060"/>
                </a:solidFill>
              </a:rPr>
              <a:t> </a:t>
            </a:r>
            <a:r>
              <a:rPr lang="de-AT" sz="1800" kern="0" dirty="0">
                <a:solidFill>
                  <a:srgbClr val="002060"/>
                </a:solidFill>
              </a:rPr>
              <a:t>(Abteilung zur Koordination der Forschung und Innovation im pädagogischen Bereich</a:t>
            </a:r>
            <a:r>
              <a:rPr lang="de-AT" sz="2000" kern="0" dirty="0">
                <a:solidFill>
                  <a:srgbClr val="002060"/>
                </a:solidFill>
              </a:rPr>
              <a:t>)</a:t>
            </a:r>
            <a:br>
              <a:rPr lang="de-AT" sz="2000" kern="0" dirty="0">
                <a:solidFill>
                  <a:srgbClr val="002060"/>
                </a:solidFill>
              </a:rPr>
            </a:br>
            <a:br>
              <a:rPr lang="de-AT" sz="2000" kern="0" dirty="0">
                <a:solidFill>
                  <a:srgbClr val="002060"/>
                </a:solidFill>
              </a:rPr>
            </a:br>
            <a:r>
              <a:rPr lang="de-AT" sz="2000" b="1" kern="0" dirty="0">
                <a:solidFill>
                  <a:srgbClr val="002060"/>
                </a:solidFill>
              </a:rPr>
              <a:t>SI:  </a:t>
            </a:r>
            <a:r>
              <a:rPr lang="en-US" sz="2000" kern="0" dirty="0">
                <a:solidFill>
                  <a:srgbClr val="002060"/>
                </a:solidFill>
              </a:rPr>
              <a:t>Ministry of Education, Science and Sport </a:t>
            </a:r>
            <a:br>
              <a:rPr lang="en-US" sz="2000" kern="0" dirty="0">
                <a:solidFill>
                  <a:srgbClr val="002060"/>
                </a:solidFill>
              </a:rPr>
            </a:br>
            <a:r>
              <a:rPr lang="en-US" sz="2000" kern="0" dirty="0">
                <a:solidFill>
                  <a:srgbClr val="002060"/>
                </a:solidFill>
              </a:rPr>
              <a:t>      </a:t>
            </a:r>
            <a:r>
              <a:rPr lang="de-AT" sz="2000" kern="0" dirty="0">
                <a:solidFill>
                  <a:srgbClr val="002060"/>
                </a:solidFill>
              </a:rPr>
              <a:t>National Education Institute Slovenia</a:t>
            </a:r>
            <a:br>
              <a:rPr lang="de-AT" sz="2000" kern="0" dirty="0">
                <a:solidFill>
                  <a:srgbClr val="002060"/>
                </a:solidFill>
              </a:rPr>
            </a:br>
            <a:r>
              <a:rPr lang="de-AT" sz="2000" kern="0" dirty="0">
                <a:solidFill>
                  <a:srgbClr val="002060"/>
                </a:solidFill>
              </a:rPr>
              <a:t>      </a:t>
            </a:r>
            <a:r>
              <a:rPr lang="en-US" sz="2000" kern="0" dirty="0">
                <a:solidFill>
                  <a:srgbClr val="002060"/>
                </a:solidFill>
              </a:rPr>
              <a:t>National School for Leadership in Education </a:t>
            </a:r>
            <a:br>
              <a:rPr lang="en-US" sz="2000" kern="0" dirty="0">
                <a:solidFill>
                  <a:srgbClr val="002060"/>
                </a:solidFill>
              </a:rPr>
            </a:br>
            <a:br>
              <a:rPr lang="de-AT" sz="2000" kern="0" dirty="0">
                <a:solidFill>
                  <a:srgbClr val="002060"/>
                </a:solidFill>
              </a:rPr>
            </a:br>
            <a:r>
              <a:rPr lang="de-AT" sz="2000" b="1" kern="0" dirty="0">
                <a:solidFill>
                  <a:srgbClr val="002060"/>
                </a:solidFill>
              </a:rPr>
              <a:t> wissenschaftliche Begleitung: </a:t>
            </a:r>
            <a:br>
              <a:rPr lang="de-AT" sz="2000" kern="0" dirty="0">
                <a:solidFill>
                  <a:srgbClr val="002060"/>
                </a:solidFill>
              </a:rPr>
            </a:br>
            <a:r>
              <a:rPr lang="de-AT" sz="2000" b="1" kern="0" dirty="0">
                <a:solidFill>
                  <a:srgbClr val="002060"/>
                </a:solidFill>
              </a:rPr>
              <a:t>DK</a:t>
            </a:r>
            <a:r>
              <a:rPr lang="de-AT" sz="2000" kern="0" dirty="0">
                <a:solidFill>
                  <a:srgbClr val="002060"/>
                </a:solidFill>
              </a:rPr>
              <a:t>:</a:t>
            </a:r>
            <a:r>
              <a:rPr lang="de-AT" sz="2000" b="1" kern="0" dirty="0">
                <a:solidFill>
                  <a:srgbClr val="002060"/>
                </a:solidFill>
              </a:rPr>
              <a:t> </a:t>
            </a:r>
            <a:r>
              <a:rPr lang="da-DK" sz="2000" kern="0" dirty="0">
                <a:solidFill>
                  <a:srgbClr val="002060"/>
                </a:solidFill>
              </a:rPr>
              <a:t>Fonden for Entreprenørskab – Young Enterprise</a:t>
            </a:r>
            <a:endParaRPr lang="de-AT" sz="2000" b="1" kern="0" dirty="0">
              <a:solidFill>
                <a:srgbClr val="002060"/>
              </a:solidFill>
            </a:endParaRPr>
          </a:p>
        </p:txBody>
      </p:sp>
      <p:pic>
        <p:nvPicPr>
          <p:cNvPr id="13" name="Picture 2" descr="http://www.nationalflaggen.de/media/flags/flagge-oesterreich.gif">
            <a:extLst>
              <a:ext uri="{FF2B5EF4-FFF2-40B4-BE49-F238E27FC236}">
                <a16:creationId xmlns:a16="http://schemas.microsoft.com/office/drawing/2014/main" id="{19F14D6C-3CCB-4F56-9F08-53240F20D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3555" y="2349864"/>
            <a:ext cx="648169" cy="334118"/>
          </a:xfrm>
          <a:prstGeom prst="rect">
            <a:avLst/>
          </a:prstGeom>
          <a:noFill/>
        </p:spPr>
      </p:pic>
      <p:pic>
        <p:nvPicPr>
          <p:cNvPr id="14" name="Picture 4" descr="http://upload.wikimedia.org/wikipedia/commons/thumb/5/5c/Flag_of_Portugal.svg/600px-Flag_of_Portugal.svg.png">
            <a:extLst>
              <a:ext uri="{FF2B5EF4-FFF2-40B4-BE49-F238E27FC236}">
                <a16:creationId xmlns:a16="http://schemas.microsoft.com/office/drawing/2014/main" id="{A1761E23-98D6-474C-8B5E-41AB0BA27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3555" y="1737505"/>
            <a:ext cx="648169" cy="384043"/>
          </a:xfrm>
          <a:prstGeom prst="rect">
            <a:avLst/>
          </a:prstGeom>
          <a:noFill/>
        </p:spPr>
      </p:pic>
      <p:pic>
        <p:nvPicPr>
          <p:cNvPr id="15" name="Picture 6" descr="http://upload.wikimedia.org/wikipedia/commons/thumb/d/da/Flag_of_Luxembourg.svg/1000px-Flag_of_Luxembourg.svg.png">
            <a:extLst>
              <a:ext uri="{FF2B5EF4-FFF2-40B4-BE49-F238E27FC236}">
                <a16:creationId xmlns:a16="http://schemas.microsoft.com/office/drawing/2014/main" id="{4C04564C-F631-4D52-B866-FD7CFB2B1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3555" y="3022741"/>
            <a:ext cx="648169" cy="345639"/>
          </a:xfrm>
          <a:prstGeom prst="rect">
            <a:avLst/>
          </a:prstGeom>
          <a:noFill/>
        </p:spPr>
      </p:pic>
      <p:pic>
        <p:nvPicPr>
          <p:cNvPr id="16" name="Picture 8" descr="Flag of Slovenia.svg">
            <a:extLst>
              <a:ext uri="{FF2B5EF4-FFF2-40B4-BE49-F238E27FC236}">
                <a16:creationId xmlns:a16="http://schemas.microsoft.com/office/drawing/2014/main" id="{42AB8AFD-CBF5-4F97-AC68-024808DE1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3555" y="3853554"/>
            <a:ext cx="648169" cy="360040"/>
          </a:xfrm>
          <a:prstGeom prst="rect">
            <a:avLst/>
          </a:prstGeom>
          <a:noFill/>
        </p:spPr>
      </p:pic>
      <p:pic>
        <p:nvPicPr>
          <p:cNvPr id="17" name="Picture 12" descr="Flag of Denmark.svg">
            <a:extLst>
              <a:ext uri="{FF2B5EF4-FFF2-40B4-BE49-F238E27FC236}">
                <a16:creationId xmlns:a16="http://schemas.microsoft.com/office/drawing/2014/main" id="{9B63288E-E24F-4443-B665-9BFF2FE67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77848" y="5166771"/>
            <a:ext cx="643876" cy="432048"/>
          </a:xfrm>
          <a:prstGeom prst="rect">
            <a:avLst/>
          </a:prstGeom>
          <a:noFill/>
        </p:spPr>
      </p:pic>
      <p:sp>
        <p:nvSpPr>
          <p:cNvPr id="18" name="Titel 1">
            <a:extLst>
              <a:ext uri="{FF2B5EF4-FFF2-40B4-BE49-F238E27FC236}">
                <a16:creationId xmlns:a16="http://schemas.microsoft.com/office/drawing/2014/main" id="{C908EBF8-CF50-4F81-B794-5D66B2D7BA37}"/>
              </a:ext>
            </a:extLst>
          </p:cNvPr>
          <p:cNvSpPr txBox="1">
            <a:spLocks/>
          </p:cNvSpPr>
          <p:nvPr/>
        </p:nvSpPr>
        <p:spPr>
          <a:xfrm>
            <a:off x="1962653" y="910263"/>
            <a:ext cx="6869113" cy="628164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 err="1">
                <a:solidFill>
                  <a:srgbClr val="002060"/>
                </a:solidFill>
                <a:latin typeface="Calibri"/>
                <a:cs typeface="Calibri"/>
              </a:rPr>
              <a:t>Behörden</a:t>
            </a:r>
            <a:r>
              <a:rPr lang="en-US" sz="2400" b="1" kern="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Calibri"/>
                <a:cs typeface="Calibri"/>
              </a:rPr>
              <a:t>aus</a:t>
            </a:r>
            <a:r>
              <a:rPr lang="en-US" sz="2400" b="1" kern="0" dirty="0">
                <a:solidFill>
                  <a:srgbClr val="002060"/>
                </a:solidFill>
                <a:latin typeface="Calibri"/>
                <a:cs typeface="Calibri"/>
              </a:rPr>
              <a:t> 4 </a:t>
            </a:r>
            <a:r>
              <a:rPr lang="en-US" sz="2400" b="1" kern="0" dirty="0" err="1">
                <a:solidFill>
                  <a:srgbClr val="002060"/>
                </a:solidFill>
                <a:latin typeface="Calibri"/>
                <a:cs typeface="Calibri"/>
              </a:rPr>
              <a:t>Ländern</a:t>
            </a:r>
            <a:endParaRPr lang="en-US" sz="2400" b="1" kern="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3325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2032001" y="217730"/>
            <a:ext cx="6869113" cy="628164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 err="1">
                <a:solidFill>
                  <a:srgbClr val="002060"/>
                </a:solidFill>
                <a:latin typeface="Calibri"/>
                <a:cs typeface="Calibri"/>
              </a:rPr>
              <a:t>Projektpartner</a:t>
            </a:r>
            <a:r>
              <a:rPr lang="en-US" sz="2800" b="1" kern="0" dirty="0">
                <a:solidFill>
                  <a:srgbClr val="002060"/>
                </a:solidFill>
                <a:latin typeface="Calibri"/>
                <a:cs typeface="Calibri"/>
              </a:rPr>
              <a:t> Österreich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572499D-99B5-437D-A89F-1643EF74AC9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54931" y="217730"/>
            <a:ext cx="1209040" cy="571500"/>
          </a:xfrm>
          <a:prstGeom prst="rect">
            <a:avLst/>
          </a:prstGeom>
        </p:spPr>
      </p:pic>
      <p:pic>
        <p:nvPicPr>
          <p:cNvPr id="5" name="Picture 2" descr="http://eacea.ec.europa.eu/img/logos/erasmus_plus/eu_flag_co_funded_pos_%5brgb%5d_right.jpg">
            <a:extLst>
              <a:ext uri="{FF2B5EF4-FFF2-40B4-BE49-F238E27FC236}">
                <a16:creationId xmlns:a16="http://schemas.microsoft.com/office/drawing/2014/main" id="{F2CFEF77-1FA1-4B57-A5A4-2581B8D7C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468" y="272623"/>
            <a:ext cx="1973785" cy="56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 descr="Ein Bild, das Text, Schild, Anzeige, Bilderrahmen enthält.&#10;&#10;Automatisch generierte Beschreibung">
            <a:extLst>
              <a:ext uri="{FF2B5EF4-FFF2-40B4-BE49-F238E27FC236}">
                <a16:creationId xmlns:a16="http://schemas.microsoft.com/office/drawing/2014/main" id="{6C1E921E-3EA2-4AE2-AD59-81936D9F82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114" y="167063"/>
            <a:ext cx="1049218" cy="726873"/>
          </a:xfrm>
          <a:prstGeom prst="rect">
            <a:avLst/>
          </a:prstGeom>
        </p:spPr>
      </p:pic>
      <p:pic>
        <p:nvPicPr>
          <p:cNvPr id="18" name="Picture 2" descr="BMBF Logo">
            <a:extLst>
              <a:ext uri="{FF2B5EF4-FFF2-40B4-BE49-F238E27FC236}">
                <a16:creationId xmlns:a16="http://schemas.microsoft.com/office/drawing/2014/main" id="{32D3A06E-64E4-4F55-B8F6-FF5DEBBEF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0170" y="2552544"/>
            <a:ext cx="1974410" cy="720080"/>
          </a:xfrm>
          <a:prstGeom prst="rect">
            <a:avLst/>
          </a:prstGeom>
          <a:noFill/>
        </p:spPr>
      </p:pic>
      <p:pic>
        <p:nvPicPr>
          <p:cNvPr id="20" name="Picture 2" descr="Bildschirmfoto 2014-02-06 um 09">
            <a:extLst>
              <a:ext uri="{FF2B5EF4-FFF2-40B4-BE49-F238E27FC236}">
                <a16:creationId xmlns:a16="http://schemas.microsoft.com/office/drawing/2014/main" id="{B9397E25-57AC-488D-8064-152551C5C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9499" y="4024194"/>
            <a:ext cx="1115753" cy="116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WKO ">
            <a:extLst>
              <a:ext uri="{FF2B5EF4-FFF2-40B4-BE49-F238E27FC236}">
                <a16:creationId xmlns:a16="http://schemas.microsoft.com/office/drawing/2014/main" id="{6A320726-10EC-4573-A0BF-5C810AE56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67100" y="5939506"/>
            <a:ext cx="1368152" cy="456052"/>
          </a:xfrm>
          <a:prstGeom prst="rect">
            <a:avLst/>
          </a:prstGeom>
          <a:noFill/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32FA7FB8-4A2E-42A3-B22F-AE2C75DB69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57442" y="5049009"/>
            <a:ext cx="1164407" cy="873306"/>
          </a:xfrm>
          <a:prstGeom prst="rect">
            <a:avLst/>
          </a:prstGeom>
        </p:spPr>
      </p:pic>
      <p:pic>
        <p:nvPicPr>
          <p:cNvPr id="24" name="Grafik 23" descr="Ein Bild, das Text, Schild, Anzeige, Bilderrahmen enthält.&#10;&#10;Automatisch generierte Beschreibung">
            <a:extLst>
              <a:ext uri="{FF2B5EF4-FFF2-40B4-BE49-F238E27FC236}">
                <a16:creationId xmlns:a16="http://schemas.microsoft.com/office/drawing/2014/main" id="{B03CFEBF-138E-4C98-AE34-7A7B75281F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100" y="1351477"/>
            <a:ext cx="1347297" cy="933375"/>
          </a:xfrm>
          <a:prstGeom prst="rect">
            <a:avLst/>
          </a:prstGeom>
        </p:spPr>
      </p:pic>
      <p:sp>
        <p:nvSpPr>
          <p:cNvPr id="25" name="Titel 1">
            <a:extLst>
              <a:ext uri="{FF2B5EF4-FFF2-40B4-BE49-F238E27FC236}">
                <a16:creationId xmlns:a16="http://schemas.microsoft.com/office/drawing/2014/main" id="{85D44345-6EB0-4C13-B1C9-1DB3D2171E57}"/>
              </a:ext>
            </a:extLst>
          </p:cNvPr>
          <p:cNvSpPr txBox="1">
            <a:spLocks/>
          </p:cNvSpPr>
          <p:nvPr/>
        </p:nvSpPr>
        <p:spPr>
          <a:xfrm>
            <a:off x="3948809" y="966272"/>
            <a:ext cx="8016447" cy="5673998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br>
              <a:rPr lang="de-AT" sz="2000" b="1" u="sng" kern="0" dirty="0"/>
            </a:br>
            <a:br>
              <a:rPr lang="de-AT" sz="2000" b="1" kern="0" dirty="0">
                <a:solidFill>
                  <a:srgbClr val="002060"/>
                </a:solidFill>
              </a:rPr>
            </a:br>
            <a:r>
              <a:rPr lang="de-AT" sz="2400" b="1" kern="0" dirty="0">
                <a:solidFill>
                  <a:srgbClr val="002060"/>
                </a:solidFill>
              </a:rPr>
              <a:t>Projektkoordination: </a:t>
            </a:r>
          </a:p>
          <a:p>
            <a:endParaRPr lang="de-AT" sz="2000" b="1" kern="0" dirty="0">
              <a:solidFill>
                <a:srgbClr val="002060"/>
              </a:solidFill>
            </a:endParaRPr>
          </a:p>
          <a:p>
            <a:r>
              <a:rPr lang="de-AT" sz="2400" b="1" kern="0" dirty="0">
                <a:solidFill>
                  <a:srgbClr val="002060"/>
                </a:solidFill>
              </a:rPr>
              <a:t>IFTE </a:t>
            </a:r>
            <a:r>
              <a:rPr lang="de-AT" sz="2400" kern="0" dirty="0">
                <a:solidFill>
                  <a:srgbClr val="002060"/>
                </a:solidFill>
              </a:rPr>
              <a:t>– Initiative for Teaching Entrepreneurship </a:t>
            </a:r>
            <a:br>
              <a:rPr lang="de-AT" sz="2400" kern="0" dirty="0">
                <a:solidFill>
                  <a:srgbClr val="002060"/>
                </a:solidFill>
              </a:rPr>
            </a:br>
            <a:br>
              <a:rPr lang="de-AT" sz="2400" kern="0" dirty="0">
                <a:solidFill>
                  <a:srgbClr val="002060"/>
                </a:solidFill>
              </a:rPr>
            </a:br>
            <a:endParaRPr lang="de-AT" sz="2400" kern="0" dirty="0">
              <a:solidFill>
                <a:srgbClr val="002060"/>
              </a:solidFill>
            </a:endParaRPr>
          </a:p>
          <a:p>
            <a:r>
              <a:rPr lang="de-AT" sz="1900" i="1" kern="0" dirty="0">
                <a:solidFill>
                  <a:srgbClr val="002060"/>
                </a:solidFill>
              </a:rPr>
              <a:t>delegiert vom </a:t>
            </a:r>
          </a:p>
          <a:p>
            <a:endParaRPr lang="de-AT" sz="2400" i="1" kern="0" dirty="0">
              <a:solidFill>
                <a:srgbClr val="002060"/>
              </a:solidFill>
            </a:endParaRPr>
          </a:p>
          <a:p>
            <a:r>
              <a:rPr lang="de-AT" sz="2400" kern="0" dirty="0">
                <a:solidFill>
                  <a:srgbClr val="002060"/>
                </a:solidFill>
              </a:rPr>
              <a:t>Bundesministerium für Bildung und Frauen</a:t>
            </a:r>
            <a:br>
              <a:rPr lang="de-AT" sz="2400" kern="0" dirty="0">
                <a:solidFill>
                  <a:srgbClr val="002060"/>
                </a:solidFill>
              </a:rPr>
            </a:br>
            <a:r>
              <a:rPr lang="de-AT" sz="2400" b="1" kern="0" dirty="0">
                <a:solidFill>
                  <a:srgbClr val="002060"/>
                </a:solidFill>
              </a:rPr>
              <a:t> </a:t>
            </a:r>
            <a:br>
              <a:rPr lang="de-AT" sz="2400" b="1" kern="0" dirty="0">
                <a:solidFill>
                  <a:srgbClr val="002060"/>
                </a:solidFill>
              </a:rPr>
            </a:br>
            <a:endParaRPr lang="de-AT" sz="2400" b="1" kern="0" dirty="0">
              <a:solidFill>
                <a:srgbClr val="002060"/>
              </a:solidFill>
            </a:endParaRPr>
          </a:p>
          <a:p>
            <a:endParaRPr lang="de-AT" sz="2400" b="1" kern="0" dirty="0">
              <a:solidFill>
                <a:srgbClr val="002060"/>
              </a:solidFill>
            </a:endParaRPr>
          </a:p>
          <a:p>
            <a:br>
              <a:rPr lang="de-AT" sz="2400" kern="0" dirty="0">
                <a:solidFill>
                  <a:srgbClr val="002060"/>
                </a:solidFill>
              </a:rPr>
            </a:br>
            <a:br>
              <a:rPr lang="de-AT" sz="2400" kern="0" dirty="0">
                <a:solidFill>
                  <a:srgbClr val="002060"/>
                </a:solidFill>
              </a:rPr>
            </a:br>
            <a:r>
              <a:rPr lang="de-AT" sz="2400" b="1" kern="0" dirty="0">
                <a:solidFill>
                  <a:srgbClr val="002060"/>
                </a:solidFill>
              </a:rPr>
              <a:t>KPH</a:t>
            </a:r>
            <a:r>
              <a:rPr lang="de-AT" sz="2400" kern="0" dirty="0">
                <a:solidFill>
                  <a:srgbClr val="002060"/>
                </a:solidFill>
              </a:rPr>
              <a:t> - Kirchliche Pädagogische Hochschule Wien/Krems</a:t>
            </a:r>
            <a:br>
              <a:rPr lang="de-AT" sz="2400" kern="0" dirty="0">
                <a:solidFill>
                  <a:srgbClr val="002060"/>
                </a:solidFill>
              </a:rPr>
            </a:br>
            <a:br>
              <a:rPr lang="de-AT" sz="2400" kern="0" dirty="0">
                <a:solidFill>
                  <a:srgbClr val="002060"/>
                </a:solidFill>
              </a:rPr>
            </a:br>
            <a:endParaRPr lang="de-AT" sz="2400" kern="0" dirty="0">
              <a:solidFill>
                <a:srgbClr val="002060"/>
              </a:solidFill>
            </a:endParaRPr>
          </a:p>
          <a:p>
            <a:r>
              <a:rPr lang="de-AT" sz="2400" b="1" kern="0" dirty="0">
                <a:solidFill>
                  <a:srgbClr val="002060"/>
                </a:solidFill>
              </a:rPr>
              <a:t>SSR</a:t>
            </a:r>
            <a:r>
              <a:rPr lang="de-AT" sz="2400" kern="0" dirty="0">
                <a:solidFill>
                  <a:srgbClr val="002060"/>
                </a:solidFill>
              </a:rPr>
              <a:t> – Stadtschulrat Wien</a:t>
            </a:r>
            <a:br>
              <a:rPr lang="de-AT" sz="2400" kern="0" dirty="0">
                <a:solidFill>
                  <a:srgbClr val="002060"/>
                </a:solidFill>
              </a:rPr>
            </a:br>
            <a:br>
              <a:rPr lang="de-AT" sz="2400" kern="0" dirty="0">
                <a:solidFill>
                  <a:srgbClr val="002060"/>
                </a:solidFill>
              </a:rPr>
            </a:br>
            <a:endParaRPr lang="de-AT" sz="2400" kern="0" dirty="0">
              <a:solidFill>
                <a:srgbClr val="002060"/>
              </a:solidFill>
            </a:endParaRPr>
          </a:p>
          <a:p>
            <a:r>
              <a:rPr lang="de-AT" sz="2400" b="1" kern="0" dirty="0">
                <a:solidFill>
                  <a:srgbClr val="002060"/>
                </a:solidFill>
              </a:rPr>
              <a:t>WKO</a:t>
            </a:r>
            <a:r>
              <a:rPr lang="de-AT" sz="2400" kern="0" dirty="0">
                <a:solidFill>
                  <a:srgbClr val="002060"/>
                </a:solidFill>
              </a:rPr>
              <a:t> – Wirtschaftskammer Österreich</a:t>
            </a:r>
            <a:endParaRPr lang="de-AT" sz="2400" b="1" kern="0" dirty="0"/>
          </a:p>
        </p:txBody>
      </p:sp>
    </p:spTree>
    <p:extLst>
      <p:ext uri="{BB962C8B-B14F-4D97-AF65-F5344CB8AC3E}">
        <p14:creationId xmlns:p14="http://schemas.microsoft.com/office/powerpoint/2010/main" val="404001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2032001" y="222251"/>
            <a:ext cx="6869113" cy="606425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 err="1">
                <a:solidFill>
                  <a:srgbClr val="002060"/>
                </a:solidFill>
                <a:latin typeface="Calibri"/>
                <a:cs typeface="Calibri"/>
              </a:rPr>
              <a:t>involvierte</a:t>
            </a:r>
            <a:r>
              <a:rPr lang="en-US" sz="2800" b="1" kern="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Calibri"/>
                <a:cs typeface="Calibri"/>
              </a:rPr>
              <a:t>Schulen</a:t>
            </a:r>
            <a:r>
              <a:rPr lang="en-US" sz="2800" b="1" kern="0" dirty="0">
                <a:solidFill>
                  <a:srgbClr val="002060"/>
                </a:solidFill>
                <a:latin typeface="Calibri"/>
                <a:cs typeface="Calibri"/>
              </a:rPr>
              <a:t> Österreich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AB5200C-8E6B-42F6-A0D4-09F754FC641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77983" y="274394"/>
            <a:ext cx="1209040" cy="571500"/>
          </a:xfrm>
          <a:prstGeom prst="rect">
            <a:avLst/>
          </a:prstGeom>
        </p:spPr>
      </p:pic>
      <p:pic>
        <p:nvPicPr>
          <p:cNvPr id="7" name="Picture 2" descr="http://eacea.ec.europa.eu/img/logos/erasmus_plus/eu_flag_co_funded_pos_%5brgb%5d_right.jpg">
            <a:extLst>
              <a:ext uri="{FF2B5EF4-FFF2-40B4-BE49-F238E27FC236}">
                <a16:creationId xmlns:a16="http://schemas.microsoft.com/office/drawing/2014/main" id="{08A2E9A2-31A7-4598-BF63-2F635396B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351" y="282099"/>
            <a:ext cx="1973785" cy="5637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 descr="Ein Bild, das Text, Schild, Anzeige, Bilderrahmen enthält.&#10;&#10;Automatisch generierte Beschreibung">
            <a:extLst>
              <a:ext uri="{FF2B5EF4-FFF2-40B4-BE49-F238E27FC236}">
                <a16:creationId xmlns:a16="http://schemas.microsoft.com/office/drawing/2014/main" id="{C313A544-50FC-4986-B6F6-21FBCF52F0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766" y="167063"/>
            <a:ext cx="1049218" cy="726873"/>
          </a:xfrm>
          <a:prstGeom prst="rect">
            <a:avLst/>
          </a:prstGeom>
        </p:spPr>
      </p:pic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F44DC2AC-2E24-48A5-9522-ACBC671D3092}"/>
              </a:ext>
            </a:extLst>
          </p:cNvPr>
          <p:cNvSpPr txBox="1">
            <a:spLocks/>
          </p:cNvSpPr>
          <p:nvPr/>
        </p:nvSpPr>
        <p:spPr bwMode="auto">
          <a:xfrm>
            <a:off x="2617635" y="3015660"/>
            <a:ext cx="8667397" cy="494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6700" indent="-266700" algn="l" rtl="0" fontAlgn="base">
              <a:spcBef>
                <a:spcPct val="20000"/>
              </a:spcBef>
              <a:spcAft>
                <a:spcPct val="0"/>
              </a:spcAft>
              <a:buClr>
                <a:srgbClr val="9DC41A"/>
              </a:buClr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274638" algn="l" rtl="0" fontAlgn="base">
              <a:spcBef>
                <a:spcPct val="20000"/>
              </a:spcBef>
              <a:spcAft>
                <a:spcPct val="0"/>
              </a:spcAft>
              <a:buClr>
                <a:srgbClr val="717F8F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233488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58B94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41475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de-DE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de-DE" sz="3600" b="1" kern="0" dirty="0">
                <a:solidFill>
                  <a:srgbClr val="002060"/>
                </a:solidFill>
              </a:rPr>
              <a:t>Beforschung Niveau A1 / Primarstufe</a:t>
            </a:r>
            <a:r>
              <a:rPr lang="de-DE" sz="3600" kern="0" dirty="0">
                <a:solidFill>
                  <a:srgbClr val="002060"/>
                </a:solidFill>
              </a:rPr>
              <a:t>:</a:t>
            </a:r>
          </a:p>
          <a:p>
            <a:r>
              <a:rPr lang="de-DE" sz="3600" kern="0" dirty="0">
                <a:solidFill>
                  <a:srgbClr val="002060"/>
                </a:solidFill>
              </a:rPr>
              <a:t>14 Volksschulen aus Wien</a:t>
            </a:r>
          </a:p>
          <a:p>
            <a:r>
              <a:rPr lang="de-DE" sz="3600" kern="0" dirty="0">
                <a:solidFill>
                  <a:srgbClr val="002060"/>
                </a:solidFill>
              </a:rPr>
              <a:t>139 Lehrer*innen</a:t>
            </a:r>
          </a:p>
          <a:p>
            <a:r>
              <a:rPr lang="de-DE" sz="3600" kern="0" dirty="0">
                <a:solidFill>
                  <a:srgbClr val="002060"/>
                </a:solidFill>
              </a:rPr>
              <a:t> 2.268 Volksschulkinder</a:t>
            </a:r>
          </a:p>
          <a:p>
            <a:endParaRPr lang="de-DE" kern="0" dirty="0">
              <a:latin typeface="Arial Narrow" pitchFamily="34" charset="0"/>
            </a:endParaRPr>
          </a:p>
          <a:p>
            <a:pPr indent="0">
              <a:buFont typeface="Wingdings" pitchFamily="2" charset="2"/>
              <a:buNone/>
            </a:pPr>
            <a:endParaRPr lang="de-DE" b="1" kern="0" dirty="0">
              <a:latin typeface="Arial Narrow" pitchFamily="34" charset="0"/>
            </a:endParaRPr>
          </a:p>
          <a:p>
            <a:pPr>
              <a:buFont typeface="Wingdings" pitchFamily="2" charset="2"/>
              <a:buNone/>
            </a:pPr>
            <a:endParaRPr lang="de-DE" b="1" kern="0" dirty="0">
              <a:latin typeface="Arial Narrow" pitchFamily="34" charset="0"/>
            </a:endParaRPr>
          </a:p>
          <a:p>
            <a:pPr>
              <a:buFont typeface="Wingdings" pitchFamily="2" charset="2"/>
              <a:buNone/>
            </a:pPr>
            <a:endParaRPr lang="de-DE" kern="0" dirty="0">
              <a:latin typeface="Arial Narrow" pitchFamily="34" charset="0"/>
            </a:endParaRPr>
          </a:p>
        </p:txBody>
      </p:sp>
      <p:sp>
        <p:nvSpPr>
          <p:cNvPr id="11" name="Inhaltsplatzhalter 1">
            <a:extLst>
              <a:ext uri="{FF2B5EF4-FFF2-40B4-BE49-F238E27FC236}">
                <a16:creationId xmlns:a16="http://schemas.microsoft.com/office/drawing/2014/main" id="{07CA05DA-9FBA-45F5-A36C-5B2A57F5C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600" y="1365180"/>
            <a:ext cx="11522618" cy="1927613"/>
          </a:xfrm>
        </p:spPr>
        <p:txBody>
          <a:bodyPr lIns="0" tIns="0" rIns="0" bIns="0"/>
          <a:lstStyle/>
          <a:p>
            <a:pPr lvl="0"/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0" indent="0">
              <a:buNone/>
            </a:pPr>
            <a:r>
              <a:rPr lang="de-DE" dirty="0">
                <a:solidFill>
                  <a:srgbClr val="002060"/>
                </a:solidFill>
              </a:rPr>
              <a:t>Niveau A1, A2, B1 und B2 (Primarstufe bis Sekundarstufe II):</a:t>
            </a:r>
          </a:p>
          <a:p>
            <a:pPr marL="0" lvl="0" indent="0">
              <a:buNone/>
            </a:pPr>
            <a:r>
              <a:rPr lang="de-DE" sz="3600" dirty="0">
                <a:solidFill>
                  <a:srgbClr val="002060"/>
                </a:solidFill>
              </a:rPr>
              <a:t>71 Schulen, 403 Lehrer*innen, 13.201 Schüler*innen  </a:t>
            </a:r>
          </a:p>
          <a:p>
            <a:pPr marL="0" indent="0">
              <a:buNone/>
            </a:pPr>
            <a:endParaRPr lang="de-DE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24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Rotviolet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f&amp;w-kph-design">
  <a:themeElements>
    <a:clrScheme name="kphvie-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58B947"/>
      </a:hlink>
      <a:folHlink>
        <a:srgbClr val="99CC00"/>
      </a:folHlink>
    </a:clrScheme>
    <a:fontScheme name="4_f&amp;w-kph-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phvi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hvie-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hvie-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hvie-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hvie-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hvie-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hvie-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hvie-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hvie-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hvie-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hvie-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hvie-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hvie-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58B947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1508</Words>
  <Application>Microsoft Office PowerPoint</Application>
  <PresentationFormat>Breitbild</PresentationFormat>
  <Paragraphs>247</Paragraphs>
  <Slides>28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28</vt:i4>
      </vt:variant>
    </vt:vector>
  </HeadingPairs>
  <TitlesOfParts>
    <vt:vector size="39" baseType="lpstr">
      <vt:lpstr>Arial</vt:lpstr>
      <vt:lpstr>Arial Narrow</vt:lpstr>
      <vt:lpstr>Calibri</vt:lpstr>
      <vt:lpstr>Calibri Light</vt:lpstr>
      <vt:lpstr>Courier New</vt:lpstr>
      <vt:lpstr>Wingdings</vt:lpstr>
      <vt:lpstr>Office</vt:lpstr>
      <vt:lpstr>1_Office</vt:lpstr>
      <vt:lpstr>4_f&amp;w-kph-design</vt:lpstr>
      <vt:lpstr>Larissa-Design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Jedes Kind stärken – Kompetenzen  für das 21. Jhdt</dc:title>
  <dc:creator>Ingrid Teufel</dc:creator>
  <cp:lastModifiedBy>Eva Jambor</cp:lastModifiedBy>
  <cp:revision>117</cp:revision>
  <dcterms:created xsi:type="dcterms:W3CDTF">2020-09-12T08:57:15Z</dcterms:created>
  <dcterms:modified xsi:type="dcterms:W3CDTF">2021-07-07T13:47:19Z</dcterms:modified>
</cp:coreProperties>
</file>